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7D9CE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Rounded MT Bold"/>
                <a:cs typeface="Arial Rounded MT Bold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7D9CE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7D9CE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Relationship Id="rId14" Type="http://schemas.openxmlformats.org/officeDocument/2006/relationships/image" Target="../media/image8.png"/><Relationship Id="rId15" Type="http://schemas.openxmlformats.org/officeDocument/2006/relationships/image" Target="../media/image9.png"/><Relationship Id="rId16" Type="http://schemas.openxmlformats.org/officeDocument/2006/relationships/image" Target="../media/image10.png"/><Relationship Id="rId17" Type="http://schemas.openxmlformats.org/officeDocument/2006/relationships/image" Target="../media/image11.png"/><Relationship Id="rId18" Type="http://schemas.openxmlformats.org/officeDocument/2006/relationships/image" Target="../media/image12.png"/><Relationship Id="rId19" Type="http://schemas.openxmlformats.org/officeDocument/2006/relationships/image" Target="../media/image13.png"/><Relationship Id="rId20" Type="http://schemas.openxmlformats.org/officeDocument/2006/relationships/image" Target="../media/image14.png"/><Relationship Id="rId21" Type="http://schemas.openxmlformats.org/officeDocument/2006/relationships/image" Target="../media/image15.png"/><Relationship Id="rId22" Type="http://schemas.openxmlformats.org/officeDocument/2006/relationships/image" Target="../media/image16.png"/><Relationship Id="rId23" Type="http://schemas.openxmlformats.org/officeDocument/2006/relationships/image" Target="../media/image17.png"/><Relationship Id="rId24" Type="http://schemas.openxmlformats.org/officeDocument/2006/relationships/image" Target="../media/image18.png"/><Relationship Id="rId25" Type="http://schemas.openxmlformats.org/officeDocument/2006/relationships/image" Target="../media/image19.png"/><Relationship Id="rId26" Type="http://schemas.openxmlformats.org/officeDocument/2006/relationships/image" Target="../media/image20.png"/><Relationship Id="rId27" Type="http://schemas.openxmlformats.org/officeDocument/2006/relationships/image" Target="../media/image21.png"/><Relationship Id="rId28" Type="http://schemas.openxmlformats.org/officeDocument/2006/relationships/image" Target="../media/image22.png"/><Relationship Id="rId29" Type="http://schemas.openxmlformats.org/officeDocument/2006/relationships/image" Target="../media/image23.png"/><Relationship Id="rId30" Type="http://schemas.openxmlformats.org/officeDocument/2006/relationships/image" Target="../media/image24.png"/><Relationship Id="rId31" Type="http://schemas.openxmlformats.org/officeDocument/2006/relationships/image" Target="../media/image25.png"/><Relationship Id="rId32" Type="http://schemas.openxmlformats.org/officeDocument/2006/relationships/image" Target="../media/image26.png"/><Relationship Id="rId33" Type="http://schemas.openxmlformats.org/officeDocument/2006/relationships/image" Target="../media/image27.png"/><Relationship Id="rId34" Type="http://schemas.openxmlformats.org/officeDocument/2006/relationships/image" Target="../media/image28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962900" y="152400"/>
            <a:ext cx="0" cy="1524000"/>
          </a:xfrm>
          <a:custGeom>
            <a:avLst/>
            <a:gdLst/>
            <a:ahLst/>
            <a:cxnLst/>
            <a:rect l="l" t="t" r="r" b="b"/>
            <a:pathLst>
              <a:path w="0"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8153400" y="152400"/>
            <a:ext cx="120015" cy="1198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8321420" y="152400"/>
            <a:ext cx="118490" cy="1198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8489442" y="152400"/>
            <a:ext cx="118490" cy="1198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8153400" y="320293"/>
            <a:ext cx="120015" cy="11849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8321420" y="320293"/>
            <a:ext cx="118490" cy="11849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8489442" y="320293"/>
            <a:ext cx="118490" cy="11849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8657463" y="320293"/>
            <a:ext cx="118617" cy="11849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8153400" y="488187"/>
            <a:ext cx="120015" cy="11849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8321420" y="488187"/>
            <a:ext cx="118490" cy="11849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8489442" y="488187"/>
            <a:ext cx="118490" cy="11849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8657463" y="488187"/>
            <a:ext cx="118617" cy="11849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bg object 28"/>
          <p:cNvSpPr/>
          <p:nvPr/>
        </p:nvSpPr>
        <p:spPr>
          <a:xfrm>
            <a:off x="8825483" y="488187"/>
            <a:ext cx="120142" cy="11849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bg object 29"/>
          <p:cNvSpPr/>
          <p:nvPr/>
        </p:nvSpPr>
        <p:spPr>
          <a:xfrm>
            <a:off x="8153400" y="656208"/>
            <a:ext cx="120015" cy="1198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bg object 30"/>
          <p:cNvSpPr/>
          <p:nvPr/>
        </p:nvSpPr>
        <p:spPr>
          <a:xfrm>
            <a:off x="8321420" y="656208"/>
            <a:ext cx="118490" cy="11988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bg object 31"/>
          <p:cNvSpPr/>
          <p:nvPr/>
        </p:nvSpPr>
        <p:spPr>
          <a:xfrm>
            <a:off x="8489442" y="656208"/>
            <a:ext cx="118490" cy="11988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bg object 32"/>
          <p:cNvSpPr/>
          <p:nvPr/>
        </p:nvSpPr>
        <p:spPr>
          <a:xfrm>
            <a:off x="8657463" y="656208"/>
            <a:ext cx="118617" cy="11988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bg object 33"/>
          <p:cNvSpPr/>
          <p:nvPr/>
        </p:nvSpPr>
        <p:spPr>
          <a:xfrm>
            <a:off x="8153400" y="824102"/>
            <a:ext cx="120015" cy="11988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bg object 34"/>
          <p:cNvSpPr/>
          <p:nvPr/>
        </p:nvSpPr>
        <p:spPr>
          <a:xfrm>
            <a:off x="8321420" y="824102"/>
            <a:ext cx="118490" cy="11988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bg object 35"/>
          <p:cNvSpPr/>
          <p:nvPr/>
        </p:nvSpPr>
        <p:spPr>
          <a:xfrm>
            <a:off x="8489442" y="824102"/>
            <a:ext cx="118490" cy="11988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bg object 36"/>
          <p:cNvSpPr/>
          <p:nvPr/>
        </p:nvSpPr>
        <p:spPr>
          <a:xfrm>
            <a:off x="8657463" y="824102"/>
            <a:ext cx="118617" cy="11988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bg object 37"/>
          <p:cNvSpPr/>
          <p:nvPr/>
        </p:nvSpPr>
        <p:spPr>
          <a:xfrm>
            <a:off x="8825483" y="824102"/>
            <a:ext cx="120142" cy="11988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bg object 38"/>
          <p:cNvSpPr/>
          <p:nvPr/>
        </p:nvSpPr>
        <p:spPr>
          <a:xfrm>
            <a:off x="8153400" y="991997"/>
            <a:ext cx="120015" cy="11849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bg object 39"/>
          <p:cNvSpPr/>
          <p:nvPr/>
        </p:nvSpPr>
        <p:spPr>
          <a:xfrm>
            <a:off x="8321420" y="991997"/>
            <a:ext cx="118490" cy="11849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bg object 40"/>
          <p:cNvSpPr/>
          <p:nvPr/>
        </p:nvSpPr>
        <p:spPr>
          <a:xfrm>
            <a:off x="8489442" y="991997"/>
            <a:ext cx="118490" cy="11849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bg object 41"/>
          <p:cNvSpPr/>
          <p:nvPr/>
        </p:nvSpPr>
        <p:spPr>
          <a:xfrm>
            <a:off x="8657463" y="991997"/>
            <a:ext cx="118617" cy="11849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bg object 42"/>
          <p:cNvSpPr/>
          <p:nvPr/>
        </p:nvSpPr>
        <p:spPr>
          <a:xfrm>
            <a:off x="8153400" y="1159891"/>
            <a:ext cx="120015" cy="11849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bg object 43"/>
          <p:cNvSpPr/>
          <p:nvPr/>
        </p:nvSpPr>
        <p:spPr>
          <a:xfrm>
            <a:off x="8489442" y="1159891"/>
            <a:ext cx="118490" cy="11849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bg object 44"/>
          <p:cNvSpPr/>
          <p:nvPr/>
        </p:nvSpPr>
        <p:spPr>
          <a:xfrm>
            <a:off x="8321420" y="1159891"/>
            <a:ext cx="118490" cy="118491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bg object 45"/>
          <p:cNvSpPr/>
          <p:nvPr/>
        </p:nvSpPr>
        <p:spPr>
          <a:xfrm>
            <a:off x="8657463" y="1159891"/>
            <a:ext cx="118617" cy="118491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bg object 46"/>
          <p:cNvSpPr/>
          <p:nvPr/>
        </p:nvSpPr>
        <p:spPr>
          <a:xfrm>
            <a:off x="8321420" y="1327911"/>
            <a:ext cx="118490" cy="119887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bg object 47"/>
          <p:cNvSpPr/>
          <p:nvPr/>
        </p:nvSpPr>
        <p:spPr>
          <a:xfrm>
            <a:off x="8657463" y="1327911"/>
            <a:ext cx="118617" cy="119887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4939" y="145097"/>
            <a:ext cx="7470140" cy="1001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7D9CE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1940" y="1261304"/>
            <a:ext cx="5068570" cy="190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Rounded MT Bold"/>
                <a:cs typeface="Arial Rounded MT Bold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Relationship Id="rId11" Type="http://schemas.openxmlformats.org/officeDocument/2006/relationships/image" Target="../media/image38.png"/><Relationship Id="rId12" Type="http://schemas.openxmlformats.org/officeDocument/2006/relationships/image" Target="../media/image39.png"/><Relationship Id="rId13" Type="http://schemas.openxmlformats.org/officeDocument/2006/relationships/image" Target="../media/image40.png"/><Relationship Id="rId14" Type="http://schemas.openxmlformats.org/officeDocument/2006/relationships/image" Target="../media/image41.png"/><Relationship Id="rId15" Type="http://schemas.openxmlformats.org/officeDocument/2006/relationships/image" Target="../media/image42.png"/><Relationship Id="rId16" Type="http://schemas.openxmlformats.org/officeDocument/2006/relationships/image" Target="../media/image43.png"/><Relationship Id="rId17" Type="http://schemas.openxmlformats.org/officeDocument/2006/relationships/image" Target="../media/image44.png"/><Relationship Id="rId18" Type="http://schemas.openxmlformats.org/officeDocument/2006/relationships/image" Target="../media/image45.png"/><Relationship Id="rId19" Type="http://schemas.openxmlformats.org/officeDocument/2006/relationships/image" Target="../media/image46.png"/><Relationship Id="rId20" Type="http://schemas.openxmlformats.org/officeDocument/2006/relationships/image" Target="../media/image47.png"/><Relationship Id="rId21" Type="http://schemas.openxmlformats.org/officeDocument/2006/relationships/image" Target="../media/image48.png"/><Relationship Id="rId22" Type="http://schemas.openxmlformats.org/officeDocument/2006/relationships/image" Target="../media/image49.png"/><Relationship Id="rId23" Type="http://schemas.openxmlformats.org/officeDocument/2006/relationships/image" Target="../media/image50.png"/><Relationship Id="rId24" Type="http://schemas.openxmlformats.org/officeDocument/2006/relationships/image" Target="../media/image51.png"/><Relationship Id="rId25" Type="http://schemas.openxmlformats.org/officeDocument/2006/relationships/image" Target="../media/image52.png"/><Relationship Id="rId26" Type="http://schemas.openxmlformats.org/officeDocument/2006/relationships/image" Target="../media/image53.png"/><Relationship Id="rId27" Type="http://schemas.openxmlformats.org/officeDocument/2006/relationships/image" Target="../media/image54.png"/><Relationship Id="rId28" Type="http://schemas.openxmlformats.org/officeDocument/2006/relationships/image" Target="../media/image55.png"/><Relationship Id="rId29" Type="http://schemas.openxmlformats.org/officeDocument/2006/relationships/image" Target="../media/image56.png"/><Relationship Id="rId30" Type="http://schemas.openxmlformats.org/officeDocument/2006/relationships/image" Target="../media/image57.png"/><Relationship Id="rId31" Type="http://schemas.openxmlformats.org/officeDocument/2006/relationships/image" Target="../media/image58.png"/><Relationship Id="rId32" Type="http://schemas.openxmlformats.org/officeDocument/2006/relationships/image" Target="../media/image59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g"/><Relationship Id="rId3" Type="http://schemas.openxmlformats.org/officeDocument/2006/relationships/image" Target="../media/image62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g"/><Relationship Id="rId3" Type="http://schemas.openxmlformats.org/officeDocument/2006/relationships/image" Target="../media/image67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8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9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1066800"/>
            <a:ext cx="0" cy="4495800"/>
          </a:xfrm>
          <a:custGeom>
            <a:avLst/>
            <a:gdLst/>
            <a:ahLst/>
            <a:cxnLst/>
            <a:rect l="l" t="t" r="r" b="b"/>
            <a:pathLst>
              <a:path w="0" h="4495800">
                <a:moveTo>
                  <a:pt x="0" y="0"/>
                </a:moveTo>
                <a:lnTo>
                  <a:pt x="0" y="44958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493000" y="2992373"/>
            <a:ext cx="201675" cy="201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061325" y="2992373"/>
            <a:ext cx="201675" cy="201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777226" y="2992373"/>
            <a:ext cx="201549" cy="2016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93000" y="3276600"/>
            <a:ext cx="201675" cy="2015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777226" y="3276600"/>
            <a:ext cx="201549" cy="201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061325" y="3276600"/>
            <a:ext cx="201675" cy="2015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345551" y="3276600"/>
            <a:ext cx="201549" cy="20154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493000" y="3560826"/>
            <a:ext cx="201675" cy="2015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777226" y="3560826"/>
            <a:ext cx="201549" cy="2015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061325" y="3560826"/>
            <a:ext cx="201675" cy="20154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345551" y="3560826"/>
            <a:ext cx="201549" cy="20154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629650" y="3560826"/>
            <a:ext cx="201675" cy="20154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493000" y="3843401"/>
            <a:ext cx="201675" cy="2032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777226" y="3843401"/>
            <a:ext cx="201549" cy="2032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061325" y="3843401"/>
            <a:ext cx="201675" cy="2032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345551" y="3843401"/>
            <a:ext cx="201549" cy="2032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493000" y="4127500"/>
            <a:ext cx="201675" cy="2032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777226" y="4127500"/>
            <a:ext cx="201549" cy="2032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061325" y="4127500"/>
            <a:ext cx="201675" cy="2032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345551" y="4127500"/>
            <a:ext cx="201549" cy="2032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629650" y="4127500"/>
            <a:ext cx="201675" cy="2032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493000" y="4411598"/>
            <a:ext cx="201675" cy="20167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061325" y="4411598"/>
            <a:ext cx="201675" cy="20167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777226" y="4411598"/>
            <a:ext cx="201549" cy="20167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345551" y="4411598"/>
            <a:ext cx="201549" cy="20167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493000" y="4695825"/>
            <a:ext cx="201675" cy="20154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777226" y="4695825"/>
            <a:ext cx="201549" cy="201549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061325" y="4695825"/>
            <a:ext cx="201675" cy="20154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345551" y="4695825"/>
            <a:ext cx="201549" cy="201549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777226" y="4979923"/>
            <a:ext cx="201549" cy="20167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345551" y="4979923"/>
            <a:ext cx="201549" cy="20167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04800" y="28194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218440" y="3752786"/>
            <a:ext cx="648970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b="1">
                <a:solidFill>
                  <a:srgbClr val="0000FF"/>
                </a:solidFill>
                <a:latin typeface="Arial"/>
                <a:cs typeface="Arial"/>
              </a:rPr>
              <a:t>– </a:t>
            </a:r>
            <a:r>
              <a:rPr dirty="0" sz="4000" spc="-5" b="1">
                <a:solidFill>
                  <a:srgbClr val="0000FF"/>
                </a:solidFill>
                <a:latin typeface="Arial"/>
                <a:cs typeface="Arial"/>
              </a:rPr>
              <a:t>Componentes</a:t>
            </a:r>
            <a:r>
              <a:rPr dirty="0" sz="4000" spc="-6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4000" b="1">
                <a:solidFill>
                  <a:srgbClr val="0000FF"/>
                </a:solidFill>
                <a:latin typeface="Arial"/>
                <a:cs typeface="Arial"/>
              </a:rPr>
              <a:t>simétricas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752411"/>
            <a:ext cx="2471420" cy="6203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>
                <a:solidFill>
                  <a:srgbClr val="330066"/>
                </a:solidFill>
              </a:rPr>
              <a:t>Cont</a:t>
            </a:r>
            <a:r>
              <a:rPr dirty="0" sz="3900" spc="-20">
                <a:solidFill>
                  <a:srgbClr val="330066"/>
                </a:solidFill>
              </a:rPr>
              <a:t>e</a:t>
            </a:r>
            <a:r>
              <a:rPr dirty="0" sz="3900">
                <a:solidFill>
                  <a:srgbClr val="330066"/>
                </a:solidFill>
              </a:rPr>
              <a:t>ni</a:t>
            </a:r>
            <a:r>
              <a:rPr dirty="0" sz="3900" spc="-20">
                <a:solidFill>
                  <a:srgbClr val="330066"/>
                </a:solidFill>
              </a:rPr>
              <a:t>d</a:t>
            </a:r>
            <a:r>
              <a:rPr dirty="0" sz="3900">
                <a:solidFill>
                  <a:srgbClr val="330066"/>
                </a:solidFill>
              </a:rPr>
              <a:t>o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536257" y="1308875"/>
            <a:ext cx="8143875" cy="395351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Introducción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8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Componentes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simétricas</a:t>
            </a:r>
            <a:endParaRPr sz="2800">
              <a:latin typeface="Arial"/>
              <a:cs typeface="Arial"/>
            </a:endParaRPr>
          </a:p>
          <a:p>
            <a:pPr marL="354965" marR="1156335" indent="-342900">
              <a:lnSpc>
                <a:spcPct val="100000"/>
              </a:lnSpc>
              <a:spcBef>
                <a:spcPts val="66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Síntesis </a:t>
            </a:r>
            <a:r>
              <a:rPr dirty="0" sz="2800" spc="-5">
                <a:latin typeface="Arial"/>
                <a:cs typeface="Arial"/>
              </a:rPr>
              <a:t>de </a:t>
            </a:r>
            <a:r>
              <a:rPr dirty="0" sz="2800">
                <a:latin typeface="Arial"/>
                <a:cs typeface="Arial"/>
              </a:rPr>
              <a:t>fasores asimétricos </a:t>
            </a:r>
            <a:r>
              <a:rPr dirty="0" sz="2800" spc="-5">
                <a:latin typeface="Arial"/>
                <a:cs typeface="Arial"/>
              </a:rPr>
              <a:t>a </a:t>
            </a:r>
            <a:r>
              <a:rPr dirty="0" sz="2800">
                <a:latin typeface="Arial"/>
                <a:cs typeface="Arial"/>
              </a:rPr>
              <a:t>partir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de  </a:t>
            </a:r>
            <a:r>
              <a:rPr dirty="0" sz="2800">
                <a:latin typeface="Arial"/>
                <a:cs typeface="Arial"/>
              </a:rPr>
              <a:t>componentes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simétricas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El </a:t>
            </a:r>
            <a:r>
              <a:rPr dirty="0" sz="2800" spc="-5">
                <a:latin typeface="Arial"/>
                <a:cs typeface="Arial"/>
              </a:rPr>
              <a:t>operador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“a”</a:t>
            </a:r>
            <a:endParaRPr sz="2800">
              <a:latin typeface="Arial"/>
              <a:cs typeface="Arial"/>
            </a:endParaRPr>
          </a:p>
          <a:p>
            <a:pPr marL="354965" marR="956310" indent="-342900">
              <a:lnSpc>
                <a:spcPct val="100000"/>
              </a:lnSpc>
              <a:spcBef>
                <a:spcPts val="68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 spc="-5">
                <a:latin typeface="Arial"/>
                <a:cs typeface="Arial"/>
              </a:rPr>
              <a:t>Las </a:t>
            </a:r>
            <a:r>
              <a:rPr dirty="0" sz="2800">
                <a:latin typeface="Arial"/>
                <a:cs typeface="Arial"/>
              </a:rPr>
              <a:t>componentes simétricas </a:t>
            </a:r>
            <a:r>
              <a:rPr dirty="0" sz="2800" spc="-5">
                <a:latin typeface="Arial"/>
                <a:cs typeface="Arial"/>
              </a:rPr>
              <a:t>de los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fasores  desequilibrados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6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 spc="-5">
                <a:latin typeface="Arial"/>
                <a:cs typeface="Arial"/>
              </a:rPr>
              <a:t>Potencia en </a:t>
            </a:r>
            <a:r>
              <a:rPr dirty="0" sz="2800">
                <a:latin typeface="Arial"/>
                <a:cs typeface="Arial"/>
              </a:rPr>
              <a:t>términos </a:t>
            </a:r>
            <a:r>
              <a:rPr dirty="0" sz="2800" spc="-5">
                <a:latin typeface="Arial"/>
                <a:cs typeface="Arial"/>
              </a:rPr>
              <a:t>de </a:t>
            </a:r>
            <a:r>
              <a:rPr dirty="0" sz="2800">
                <a:latin typeface="Arial"/>
                <a:cs typeface="Arial"/>
              </a:rPr>
              <a:t>componentes</a:t>
            </a:r>
            <a:r>
              <a:rPr dirty="0" sz="2800" spc="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simétricas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257" y="142557"/>
            <a:ext cx="3020695" cy="6203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>
                <a:solidFill>
                  <a:srgbClr val="0000FF"/>
                </a:solidFill>
              </a:rPr>
              <a:t>Intro</a:t>
            </a:r>
            <a:r>
              <a:rPr dirty="0" sz="3900" spc="-20">
                <a:solidFill>
                  <a:srgbClr val="0000FF"/>
                </a:solidFill>
              </a:rPr>
              <a:t>d</a:t>
            </a:r>
            <a:r>
              <a:rPr dirty="0" sz="3900">
                <a:solidFill>
                  <a:srgbClr val="0000FF"/>
                </a:solidFill>
              </a:rPr>
              <a:t>u</a:t>
            </a:r>
            <a:r>
              <a:rPr dirty="0" sz="3900" spc="-20">
                <a:solidFill>
                  <a:srgbClr val="0000FF"/>
                </a:solidFill>
              </a:rPr>
              <a:t>c</a:t>
            </a:r>
            <a:r>
              <a:rPr dirty="0" sz="3900">
                <a:solidFill>
                  <a:srgbClr val="0000FF"/>
                </a:solidFill>
              </a:rPr>
              <a:t>c</a:t>
            </a:r>
            <a:r>
              <a:rPr dirty="0" sz="3900" spc="-20">
                <a:solidFill>
                  <a:srgbClr val="0000FF"/>
                </a:solidFill>
              </a:rPr>
              <a:t>i</a:t>
            </a:r>
            <a:r>
              <a:rPr dirty="0" sz="3900">
                <a:solidFill>
                  <a:srgbClr val="0000FF"/>
                </a:solidFill>
              </a:rPr>
              <a:t>ón</a:t>
            </a:r>
            <a:endParaRPr sz="3900"/>
          </a:p>
        </p:txBody>
      </p:sp>
      <p:sp>
        <p:nvSpPr>
          <p:cNvPr id="3" name="object 3"/>
          <p:cNvSpPr/>
          <p:nvPr/>
        </p:nvSpPr>
        <p:spPr>
          <a:xfrm>
            <a:off x="5867400" y="167481"/>
            <a:ext cx="1289050" cy="9791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36257" y="1628775"/>
            <a:ext cx="7844790" cy="2952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El método </a:t>
            </a:r>
            <a:r>
              <a:rPr dirty="0" sz="2400" spc="1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latin typeface="Arial Rounded MT Bold"/>
                <a:cs typeface="Arial Rounded MT Bold"/>
              </a:rPr>
              <a:t>componentes </a:t>
            </a:r>
            <a:r>
              <a:rPr dirty="0" sz="2400">
                <a:latin typeface="Arial Rounded MT Bold"/>
                <a:cs typeface="Arial Rounded MT Bold"/>
              </a:rPr>
              <a:t>simétricas </a:t>
            </a:r>
            <a:r>
              <a:rPr dirty="0" sz="2400" spc="-5">
                <a:latin typeface="Arial Rounded MT Bold"/>
                <a:cs typeface="Arial Rounded MT Bold"/>
              </a:rPr>
              <a:t>(por </a:t>
            </a:r>
            <a:r>
              <a:rPr dirty="0" sz="2400" spc="-100">
                <a:solidFill>
                  <a:srgbClr val="000099"/>
                </a:solidFill>
                <a:latin typeface="Arial Rounded MT Bold"/>
                <a:cs typeface="Arial Rounded MT Bold"/>
              </a:rPr>
              <a:t>Dr. </a:t>
            </a:r>
            <a:r>
              <a:rPr dirty="0" sz="2400" spc="-60">
                <a:solidFill>
                  <a:srgbClr val="000099"/>
                </a:solidFill>
                <a:latin typeface="Arial Rounded MT Bold"/>
                <a:cs typeface="Arial Rounded MT Bold"/>
              </a:rPr>
              <a:t>C.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L.  </a:t>
            </a:r>
            <a:r>
              <a:rPr dirty="0" sz="2400" spc="-20">
                <a:solidFill>
                  <a:srgbClr val="000099"/>
                </a:solidFill>
                <a:latin typeface="Arial Rounded MT Bold"/>
                <a:cs typeface="Arial Rounded MT Bold"/>
              </a:rPr>
              <a:t>Fortescue</a:t>
            </a:r>
            <a:r>
              <a:rPr dirty="0" sz="2400" spc="-20">
                <a:latin typeface="Arial Rounded MT Bold"/>
                <a:cs typeface="Arial Rounded MT Bold"/>
              </a:rPr>
              <a:t>, </a:t>
            </a:r>
            <a:r>
              <a:rPr dirty="0" sz="2400" spc="-5">
                <a:latin typeface="Arial Rounded MT Bold"/>
                <a:cs typeface="Arial Rounded MT Bold"/>
              </a:rPr>
              <a:t>en 1918) se usa ampliamente en </a:t>
            </a:r>
            <a:r>
              <a:rPr dirty="0" sz="2400" spc="-10">
                <a:latin typeface="Arial Rounded MT Bold"/>
                <a:cs typeface="Arial Rounded MT Bold"/>
              </a:rPr>
              <a:t>el  </a:t>
            </a:r>
            <a:r>
              <a:rPr dirty="0" sz="2400" spc="-5">
                <a:latin typeface="Arial Rounded MT Bold"/>
                <a:cs typeface="Arial Rounded MT Bold"/>
              </a:rPr>
              <a:t>análisis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latin typeface="Arial Rounded MT Bold"/>
                <a:cs typeface="Arial Rounded MT Bold"/>
              </a:rPr>
              <a:t>sistemas trifásicos </a:t>
            </a:r>
            <a:r>
              <a:rPr dirty="0" sz="2400" spc="-15">
                <a:latin typeface="Arial Rounded MT Bold"/>
                <a:cs typeface="Arial Rounded MT Bold"/>
              </a:rPr>
              <a:t>desequilibrados,  </a:t>
            </a:r>
            <a:r>
              <a:rPr dirty="0" sz="2400" spc="-10">
                <a:latin typeface="Arial Rounded MT Bold"/>
                <a:cs typeface="Arial Rounded MT Bold"/>
              </a:rPr>
              <a:t>fallas </a:t>
            </a:r>
            <a:r>
              <a:rPr dirty="0" sz="2400" spc="-15">
                <a:latin typeface="Arial Rounded MT Bold"/>
                <a:cs typeface="Arial Rounded MT Bold"/>
              </a:rPr>
              <a:t>asimétricas, </a:t>
            </a:r>
            <a:r>
              <a:rPr dirty="0" sz="2400" spc="-5">
                <a:latin typeface="Arial Rounded MT Bold"/>
                <a:cs typeface="Arial Rounded MT Bold"/>
              </a:rPr>
              <a:t>máquinas </a:t>
            </a:r>
            <a:r>
              <a:rPr dirty="0" sz="2400" spc="-30">
                <a:latin typeface="Arial Rounded MT Bold"/>
                <a:cs typeface="Arial Rounded MT Bold"/>
              </a:rPr>
              <a:t>rotatorias, </a:t>
            </a:r>
            <a:r>
              <a:rPr dirty="0" sz="2400" spc="-15">
                <a:latin typeface="Arial Rounded MT Bold"/>
                <a:cs typeface="Arial Rounded MT Bold"/>
              </a:rPr>
              <a:t>parámetros 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latin typeface="Arial Rounded MT Bold"/>
                <a:cs typeface="Arial Rounded MT Bold"/>
              </a:rPr>
              <a:t>líneas </a:t>
            </a:r>
            <a:r>
              <a:rPr dirty="0" sz="2400">
                <a:latin typeface="Arial Rounded MT Bold"/>
                <a:cs typeface="Arial Rounded MT Bold"/>
              </a:rPr>
              <a:t>de</a:t>
            </a:r>
            <a:r>
              <a:rPr dirty="0" sz="2400" spc="-15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transmisión.</a:t>
            </a:r>
            <a:endParaRPr sz="2400">
              <a:latin typeface="Arial Rounded MT Bold"/>
              <a:cs typeface="Arial Rounded MT Bold"/>
            </a:endParaRPr>
          </a:p>
          <a:p>
            <a:pPr algn="just" marL="12700">
              <a:lnSpc>
                <a:spcPct val="100000"/>
              </a:lnSpc>
              <a:spcBef>
                <a:spcPts val="1445"/>
              </a:spcBef>
            </a:pPr>
            <a:r>
              <a:rPr dirty="0" sz="2400" spc="-5">
                <a:latin typeface="Arial Rounded MT Bold"/>
                <a:cs typeface="Arial Rounded MT Bold"/>
              </a:rPr>
              <a:t>El </a:t>
            </a:r>
            <a:r>
              <a:rPr dirty="0" sz="2400">
                <a:latin typeface="Arial Rounded MT Bold"/>
                <a:cs typeface="Arial Rounded MT Bold"/>
              </a:rPr>
              <a:t>desequilibrio </a:t>
            </a:r>
            <a:r>
              <a:rPr dirty="0" sz="2400" spc="-5">
                <a:latin typeface="Arial Rounded MT Bold"/>
                <a:cs typeface="Arial Rounded MT Bold"/>
              </a:rPr>
              <a:t>en </a:t>
            </a:r>
            <a:r>
              <a:rPr dirty="0" sz="2400" spc="-10">
                <a:latin typeface="Arial Rounded MT Bold"/>
                <a:cs typeface="Arial Rounded MT Bold"/>
              </a:rPr>
              <a:t>un </a:t>
            </a:r>
            <a:r>
              <a:rPr dirty="0" sz="2400" spc="-5">
                <a:latin typeface="Arial Rounded MT Bold"/>
                <a:cs typeface="Arial Rounded MT Bold"/>
              </a:rPr>
              <a:t>SEP trifásico </a:t>
            </a:r>
            <a:r>
              <a:rPr dirty="0" sz="2400" spc="-25">
                <a:latin typeface="Arial Rounded MT Bold"/>
                <a:cs typeface="Arial Rounded MT Bold"/>
              </a:rPr>
              <a:t>ocurre </a:t>
            </a:r>
            <a:r>
              <a:rPr dirty="0" sz="2400" spc="-10">
                <a:latin typeface="Arial Rounded MT Bold"/>
                <a:cs typeface="Arial Rounded MT Bold"/>
              </a:rPr>
              <a:t>debido</a:t>
            </a:r>
            <a:r>
              <a:rPr dirty="0" sz="2400" spc="40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a:</a:t>
            </a:r>
            <a:endParaRPr sz="2400">
              <a:latin typeface="Arial Rounded MT Bold"/>
              <a:cs typeface="Arial Rounded MT Bold"/>
            </a:endParaRPr>
          </a:p>
          <a:p>
            <a:pPr marL="330200" indent="-317500">
              <a:lnSpc>
                <a:spcPct val="100000"/>
              </a:lnSpc>
              <a:spcBef>
                <a:spcPts val="1440"/>
              </a:spcBef>
              <a:buFont typeface="Wingdings"/>
              <a:buChar char=""/>
              <a:tabLst>
                <a:tab pos="330200" algn="l"/>
              </a:tabLst>
            </a:pPr>
            <a:r>
              <a:rPr dirty="0" sz="2400" spc="-10">
                <a:latin typeface="Arial Rounded MT Bold"/>
                <a:cs typeface="Arial Rounded MT Bold"/>
              </a:rPr>
              <a:t>fallas </a:t>
            </a:r>
            <a:r>
              <a:rPr dirty="0" sz="2400" spc="-15">
                <a:latin typeface="Arial Rounded MT Bold"/>
                <a:cs typeface="Arial Rounded MT Bold"/>
              </a:rPr>
              <a:t>(cortocircuitos, conductores</a:t>
            </a:r>
            <a:r>
              <a:rPr dirty="0" sz="2400" spc="135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abiertos)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6257" y="4739004"/>
            <a:ext cx="78454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2740" indent="-32004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32740" algn="l"/>
                <a:tab pos="1887220" algn="l"/>
                <a:tab pos="4260215" algn="l"/>
                <a:tab pos="4939030" algn="l"/>
                <a:tab pos="6450330" algn="l"/>
              </a:tabLst>
            </a:pPr>
            <a:r>
              <a:rPr dirty="0" sz="2400" spc="-25">
                <a:latin typeface="Arial Rounded MT Bold"/>
                <a:cs typeface="Arial Rounded MT Bold"/>
              </a:rPr>
              <a:t>Cargas	</a:t>
            </a:r>
            <a:r>
              <a:rPr dirty="0" sz="2400" spc="-5">
                <a:latin typeface="Arial Rounded MT Bold"/>
                <a:cs typeface="Arial Rounded MT Bold"/>
              </a:rPr>
              <a:t>monofásicas	</a:t>
            </a:r>
            <a:r>
              <a:rPr dirty="0" sz="2400">
                <a:latin typeface="Arial Rounded MT Bold"/>
                <a:cs typeface="Arial Rounded MT Bold"/>
              </a:rPr>
              <a:t>o	</a:t>
            </a:r>
            <a:r>
              <a:rPr dirty="0" sz="2400" spc="-20">
                <a:latin typeface="Arial Rounded MT Bold"/>
                <a:cs typeface="Arial Rounded MT Bold"/>
              </a:rPr>
              <a:t>cargas	</a:t>
            </a:r>
            <a:r>
              <a:rPr dirty="0" sz="2400" spc="-5">
                <a:latin typeface="Arial Rounded MT Bold"/>
                <a:cs typeface="Arial Rounded MT Bold"/>
              </a:rPr>
              <a:t>trifásicas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6257" y="4921885"/>
            <a:ext cx="6217285" cy="1672589"/>
          </a:xfrm>
          <a:prstGeom prst="rect">
            <a:avLst/>
          </a:prstGeom>
        </p:spPr>
        <p:txBody>
          <a:bodyPr wrap="square" lIns="0" tIns="1955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dirty="0" sz="2400" spc="-10">
                <a:latin typeface="Arial Rounded MT Bold"/>
                <a:cs typeface="Arial Rounded MT Bold"/>
              </a:rPr>
              <a:t>desequilibradas</a:t>
            </a:r>
            <a:endParaRPr sz="2400">
              <a:latin typeface="Arial Rounded MT Bold"/>
              <a:cs typeface="Arial Rounded MT Bold"/>
            </a:endParaRPr>
          </a:p>
          <a:p>
            <a:pPr marL="330200" indent="-317500">
              <a:lnSpc>
                <a:spcPct val="100000"/>
              </a:lnSpc>
              <a:spcBef>
                <a:spcPts val="1440"/>
              </a:spcBef>
              <a:buFont typeface="Wingdings"/>
              <a:buChar char=""/>
              <a:tabLst>
                <a:tab pos="330200" algn="l"/>
              </a:tabLst>
            </a:pPr>
            <a:r>
              <a:rPr dirty="0" sz="2400" spc="-10">
                <a:latin typeface="Arial Rounded MT Bold"/>
                <a:cs typeface="Arial Rounded MT Bold"/>
              </a:rPr>
              <a:t>Líneas </a:t>
            </a:r>
            <a:r>
              <a:rPr dirty="0" sz="2400" spc="-5">
                <a:latin typeface="Arial Rounded MT Bold"/>
                <a:cs typeface="Arial Rounded MT Bold"/>
              </a:rPr>
              <a:t>no</a:t>
            </a:r>
            <a:r>
              <a:rPr dirty="0" sz="2400" spc="35">
                <a:latin typeface="Arial Rounded MT Bold"/>
                <a:cs typeface="Arial Rounded MT Bold"/>
              </a:rPr>
              <a:t> </a:t>
            </a:r>
            <a:r>
              <a:rPr dirty="0" sz="2400" spc="-15">
                <a:latin typeface="Arial Rounded MT Bold"/>
                <a:cs typeface="Arial Rounded MT Bold"/>
              </a:rPr>
              <a:t>transpuestas</a:t>
            </a:r>
            <a:endParaRPr sz="2400">
              <a:latin typeface="Arial Rounded MT Bold"/>
              <a:cs typeface="Arial Rounded MT Bold"/>
            </a:endParaRPr>
          </a:p>
          <a:p>
            <a:pPr marL="330200" indent="-317500">
              <a:lnSpc>
                <a:spcPct val="100000"/>
              </a:lnSpc>
              <a:spcBef>
                <a:spcPts val="1445"/>
              </a:spcBef>
              <a:buFont typeface="Wingdings"/>
              <a:buChar char=""/>
              <a:tabLst>
                <a:tab pos="330200" algn="l"/>
              </a:tabLst>
            </a:pPr>
            <a:r>
              <a:rPr dirty="0" sz="2400" spc="-5">
                <a:latin typeface="Arial Rounded MT Bold"/>
                <a:cs typeface="Arial Rounded MT Bold"/>
              </a:rPr>
              <a:t>Asimetría </a:t>
            </a:r>
            <a:r>
              <a:rPr dirty="0" sz="2400" spc="-15">
                <a:latin typeface="Arial Rounded MT Bold"/>
                <a:cs typeface="Arial Rounded MT Bold"/>
              </a:rPr>
              <a:t>constructiva </a:t>
            </a:r>
            <a:r>
              <a:rPr dirty="0" sz="2400" spc="-5">
                <a:latin typeface="Arial Rounded MT Bold"/>
                <a:cs typeface="Arial Rounded MT Bold"/>
              </a:rPr>
              <a:t>de</a:t>
            </a:r>
            <a:r>
              <a:rPr dirty="0" sz="2400" spc="25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componentes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40" y="282003"/>
            <a:ext cx="462597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FF"/>
                </a:solidFill>
              </a:rPr>
              <a:t>Componente</a:t>
            </a:r>
            <a:r>
              <a:rPr dirty="0" spc="-120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simétricas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6324600" y="261937"/>
            <a:ext cx="1485900" cy="1114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1362075"/>
            <a:ext cx="7618095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La </a:t>
            </a:r>
            <a:r>
              <a:rPr dirty="0" sz="2400">
                <a:latin typeface="Arial Rounded MT Bold"/>
                <a:cs typeface="Arial Rounded MT Bold"/>
              </a:rPr>
              <a:t>teoría básica </a:t>
            </a:r>
            <a:r>
              <a:rPr dirty="0" sz="2400" spc="-5">
                <a:latin typeface="Arial Rounded MT Bold"/>
                <a:cs typeface="Arial Rounded MT Bold"/>
              </a:rPr>
              <a:t>es un </a:t>
            </a:r>
            <a:r>
              <a:rPr dirty="0" sz="2400" spc="-10">
                <a:latin typeface="Arial Rounded MT Bold"/>
                <a:cs typeface="Arial Rounded MT Bold"/>
              </a:rPr>
              <a:t>concepto </a:t>
            </a:r>
            <a:r>
              <a:rPr dirty="0" sz="2400" spc="-20">
                <a:latin typeface="Arial Rounded MT Bold"/>
                <a:cs typeface="Arial Rounded MT Bold"/>
              </a:rPr>
              <a:t>matemático, </a:t>
            </a:r>
            <a:r>
              <a:rPr dirty="0" sz="2400" spc="-10">
                <a:latin typeface="Arial Rounded MT Bold"/>
                <a:cs typeface="Arial Rounded MT Bold"/>
              </a:rPr>
              <a:t>un  </a:t>
            </a:r>
            <a:r>
              <a:rPr dirty="0" sz="2400" spc="-5">
                <a:latin typeface="Arial Rounded MT Bold"/>
                <a:cs typeface="Arial Rounded MT Bold"/>
              </a:rPr>
              <a:t>sistema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n </a:t>
            </a:r>
            <a:r>
              <a:rPr dirty="0" sz="2400" spc="-15">
                <a:latin typeface="Arial Rounded MT Bold"/>
                <a:cs typeface="Arial Rounded MT Bold"/>
              </a:rPr>
              <a:t>números </a:t>
            </a:r>
            <a:r>
              <a:rPr dirty="0" sz="2400" spc="-5">
                <a:latin typeface="Arial Rounded MT Bold"/>
                <a:cs typeface="Arial Rounded MT Bold"/>
              </a:rPr>
              <a:t>puede </a:t>
            </a:r>
            <a:r>
              <a:rPr dirty="0" sz="2400">
                <a:latin typeface="Arial Rounded MT Bold"/>
                <a:cs typeface="Arial Rounded MT Bold"/>
              </a:rPr>
              <a:t>ser </a:t>
            </a:r>
            <a:r>
              <a:rPr dirty="0" sz="2400" spc="-15">
                <a:latin typeface="Arial Rounded MT Bold"/>
                <a:cs typeface="Arial Rounded MT Bold"/>
              </a:rPr>
              <a:t>resuelto </a:t>
            </a:r>
            <a:r>
              <a:rPr dirty="0" sz="2400" spc="-20">
                <a:latin typeface="Arial Rounded MT Bold"/>
                <a:cs typeface="Arial Rounded MT Bold"/>
              </a:rPr>
              <a:t>dentro </a:t>
            </a:r>
            <a:r>
              <a:rPr dirty="0" sz="2400" spc="20">
                <a:latin typeface="Arial Rounded MT Bold"/>
                <a:cs typeface="Arial Rounded MT Bold"/>
              </a:rPr>
              <a:t>de 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n </a:t>
            </a:r>
            <a:r>
              <a:rPr dirty="0" sz="2400" spc="-10">
                <a:latin typeface="Arial Rounded MT Bold"/>
                <a:cs typeface="Arial Rounded MT Bold"/>
              </a:rPr>
              <a:t>conjuntos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20">
                <a:latin typeface="Arial Rounded MT Bold"/>
                <a:cs typeface="Arial Rounded MT Bold"/>
              </a:rPr>
              <a:t>números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10">
                <a:latin typeface="Arial Rounded MT Bold"/>
                <a:cs typeface="Arial Rounded MT Bold"/>
              </a:rPr>
              <a:t>componente, </a:t>
            </a:r>
            <a:r>
              <a:rPr dirty="0" sz="2400" spc="-5">
                <a:latin typeface="Arial Rounded MT Bold"/>
                <a:cs typeface="Arial Rounded MT Bold"/>
              </a:rPr>
              <a:t>cada uno  </a:t>
            </a:r>
            <a:r>
              <a:rPr dirty="0" sz="2400" spc="-10">
                <a:latin typeface="Arial Rounded MT Bold"/>
                <a:cs typeface="Arial Rounded MT Bold"/>
              </a:rPr>
              <a:t>con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n </a:t>
            </a:r>
            <a:r>
              <a:rPr dirty="0" sz="2400" spc="-10">
                <a:latin typeface="Arial Rounded MT Bold"/>
                <a:cs typeface="Arial Rounded MT Bold"/>
              </a:rPr>
              <a:t>componentes </a:t>
            </a:r>
            <a:r>
              <a:rPr dirty="0" sz="2400">
                <a:latin typeface="Arial Rounded MT Bold"/>
                <a:cs typeface="Arial Rounded MT Bold"/>
              </a:rPr>
              <a:t>( </a:t>
            </a:r>
            <a:r>
              <a:rPr dirty="0" sz="2400" spc="-5">
                <a:latin typeface="Arial Rounded MT Bold"/>
                <a:cs typeface="Arial Rounded MT Bold"/>
              </a:rPr>
              <a:t>un </a:t>
            </a:r>
            <a:r>
              <a:rPr dirty="0" sz="2400" spc="-10">
                <a:latin typeface="Arial Rounded MT Bold"/>
                <a:cs typeface="Arial Rounded MT Bold"/>
              </a:rPr>
              <a:t>total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n²</a:t>
            </a:r>
            <a:r>
              <a:rPr dirty="0" sz="2400" spc="120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componentes).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86000" y="3619500"/>
            <a:ext cx="4215130" cy="2857500"/>
          </a:xfrm>
          <a:custGeom>
            <a:avLst/>
            <a:gdLst/>
            <a:ahLst/>
            <a:cxnLst/>
            <a:rect l="l" t="t" r="r" b="b"/>
            <a:pathLst>
              <a:path w="4215130" h="2857500">
                <a:moveTo>
                  <a:pt x="4214876" y="0"/>
                </a:moveTo>
                <a:lnTo>
                  <a:pt x="0" y="0"/>
                </a:lnTo>
                <a:lnTo>
                  <a:pt x="0" y="2857500"/>
                </a:lnTo>
                <a:lnTo>
                  <a:pt x="4214876" y="2857500"/>
                </a:lnTo>
                <a:lnTo>
                  <a:pt x="4214876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286000" y="3619500"/>
            <a:ext cx="4215130" cy="2857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0955">
              <a:lnSpc>
                <a:spcPts val="3410"/>
              </a:lnSpc>
              <a:tabLst>
                <a:tab pos="484505" algn="l"/>
              </a:tabLst>
            </a:pPr>
            <a:r>
              <a:rPr dirty="0" sz="3000" spc="-45" i="1">
                <a:latin typeface="Times New Roman"/>
                <a:cs typeface="Times New Roman"/>
              </a:rPr>
              <a:t>V</a:t>
            </a:r>
            <a:r>
              <a:rPr dirty="0" baseline="-26143" sz="2550" spc="-67" i="1">
                <a:latin typeface="Times New Roman"/>
                <a:cs typeface="Times New Roman"/>
              </a:rPr>
              <a:t>a	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350">
                <a:latin typeface="Times New Roman"/>
                <a:cs typeface="Times New Roman"/>
              </a:rPr>
              <a:t> </a:t>
            </a:r>
            <a:r>
              <a:rPr dirty="0" sz="3000" spc="-25" i="1">
                <a:latin typeface="Times New Roman"/>
                <a:cs typeface="Times New Roman"/>
              </a:rPr>
              <a:t>V</a:t>
            </a:r>
            <a:r>
              <a:rPr dirty="0" baseline="-26143" sz="2550" spc="-37" i="1">
                <a:latin typeface="Times New Roman"/>
                <a:cs typeface="Times New Roman"/>
              </a:rPr>
              <a:t>a</a:t>
            </a:r>
            <a:r>
              <a:rPr dirty="0" baseline="-26143" sz="2550" spc="-37">
                <a:latin typeface="Times New Roman"/>
                <a:cs typeface="Times New Roman"/>
              </a:rPr>
              <a:t>1</a:t>
            </a:r>
            <a:r>
              <a:rPr dirty="0" baseline="-26143" sz="2550" spc="352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84">
                <a:latin typeface="Times New Roman"/>
                <a:cs typeface="Times New Roman"/>
              </a:rPr>
              <a:t> </a:t>
            </a:r>
            <a:r>
              <a:rPr dirty="0" sz="3000" spc="-45" i="1">
                <a:latin typeface="Times New Roman"/>
                <a:cs typeface="Times New Roman"/>
              </a:rPr>
              <a:t>V</a:t>
            </a:r>
            <a:r>
              <a:rPr dirty="0" baseline="-26143" sz="2550" spc="-67" i="1">
                <a:latin typeface="Times New Roman"/>
                <a:cs typeface="Times New Roman"/>
              </a:rPr>
              <a:t>a</a:t>
            </a:r>
            <a:r>
              <a:rPr dirty="0" baseline="-26143" sz="2550" spc="-375" i="1">
                <a:latin typeface="Times New Roman"/>
                <a:cs typeface="Times New Roman"/>
              </a:rPr>
              <a:t> </a:t>
            </a:r>
            <a:r>
              <a:rPr dirty="0" baseline="-26143" sz="2550" spc="22">
                <a:latin typeface="Times New Roman"/>
                <a:cs typeface="Times New Roman"/>
              </a:rPr>
              <a:t>2</a:t>
            </a:r>
            <a:r>
              <a:rPr dirty="0" baseline="-26143" sz="2550" spc="540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84">
                <a:latin typeface="Times New Roman"/>
                <a:cs typeface="Times New Roman"/>
              </a:rPr>
              <a:t> </a:t>
            </a:r>
            <a:r>
              <a:rPr dirty="0" sz="3000" spc="20" i="1">
                <a:latin typeface="Times New Roman"/>
                <a:cs typeface="Times New Roman"/>
              </a:rPr>
              <a:t>V</a:t>
            </a:r>
            <a:r>
              <a:rPr dirty="0" baseline="-26143" sz="2550" spc="30" i="1">
                <a:latin typeface="Times New Roman"/>
                <a:cs typeface="Times New Roman"/>
              </a:rPr>
              <a:t>a</a:t>
            </a:r>
            <a:r>
              <a:rPr dirty="0" baseline="-26143" sz="2550" spc="30">
                <a:latin typeface="Times New Roman"/>
                <a:cs typeface="Times New Roman"/>
              </a:rPr>
              <a:t>3</a:t>
            </a:r>
            <a:r>
              <a:rPr dirty="0" baseline="-26143" sz="2550" spc="457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385">
                <a:latin typeface="Times New Roman"/>
                <a:cs typeface="Times New Roman"/>
              </a:rPr>
              <a:t> </a:t>
            </a:r>
            <a:r>
              <a:rPr dirty="0" sz="3000" spc="-5">
                <a:latin typeface="Times New Roman"/>
                <a:cs typeface="Times New Roman"/>
              </a:rPr>
              <a:t>...</a:t>
            </a:r>
            <a:r>
              <a:rPr dirty="0" sz="3000" spc="-440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90">
                <a:latin typeface="Times New Roman"/>
                <a:cs typeface="Times New Roman"/>
              </a:rPr>
              <a:t> </a:t>
            </a:r>
            <a:r>
              <a:rPr dirty="0" sz="3000" spc="-25" i="1">
                <a:latin typeface="Times New Roman"/>
                <a:cs typeface="Times New Roman"/>
              </a:rPr>
              <a:t>V</a:t>
            </a:r>
            <a:r>
              <a:rPr dirty="0" baseline="-26143" sz="2550" spc="-37" i="1">
                <a:latin typeface="Times New Roman"/>
                <a:cs typeface="Times New Roman"/>
              </a:rPr>
              <a:t>an</a:t>
            </a:r>
            <a:endParaRPr baseline="-26143" sz="2550">
              <a:latin typeface="Times New Roman"/>
              <a:cs typeface="Times New Roman"/>
            </a:endParaRPr>
          </a:p>
          <a:p>
            <a:pPr marL="20955">
              <a:lnSpc>
                <a:spcPct val="100000"/>
              </a:lnSpc>
              <a:spcBef>
                <a:spcPts val="994"/>
              </a:spcBef>
              <a:tabLst>
                <a:tab pos="474345" algn="l"/>
              </a:tabLst>
            </a:pPr>
            <a:r>
              <a:rPr dirty="0" sz="3000" spc="-70" i="1">
                <a:latin typeface="Times New Roman"/>
                <a:cs typeface="Times New Roman"/>
              </a:rPr>
              <a:t>V</a:t>
            </a:r>
            <a:r>
              <a:rPr dirty="0" baseline="-26143" sz="2550" spc="-104" i="1">
                <a:latin typeface="Times New Roman"/>
                <a:cs typeface="Times New Roman"/>
              </a:rPr>
              <a:t>b	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355">
                <a:latin typeface="Times New Roman"/>
                <a:cs typeface="Times New Roman"/>
              </a:rPr>
              <a:t> </a:t>
            </a:r>
            <a:r>
              <a:rPr dirty="0" sz="3000" spc="-55" i="1">
                <a:latin typeface="Times New Roman"/>
                <a:cs typeface="Times New Roman"/>
              </a:rPr>
              <a:t>V</a:t>
            </a:r>
            <a:r>
              <a:rPr dirty="0" baseline="-26143" sz="2550" spc="-82" i="1">
                <a:latin typeface="Times New Roman"/>
                <a:cs typeface="Times New Roman"/>
              </a:rPr>
              <a:t>b</a:t>
            </a:r>
            <a:r>
              <a:rPr dirty="0" baseline="-26143" sz="2550" spc="-82">
                <a:latin typeface="Times New Roman"/>
                <a:cs typeface="Times New Roman"/>
              </a:rPr>
              <a:t>1</a:t>
            </a:r>
            <a:r>
              <a:rPr dirty="0" baseline="-26143" sz="2550" spc="359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84">
                <a:latin typeface="Times New Roman"/>
                <a:cs typeface="Times New Roman"/>
              </a:rPr>
              <a:t> </a:t>
            </a:r>
            <a:r>
              <a:rPr dirty="0" sz="3000" spc="-70" i="1">
                <a:latin typeface="Times New Roman"/>
                <a:cs typeface="Times New Roman"/>
              </a:rPr>
              <a:t>V</a:t>
            </a:r>
            <a:r>
              <a:rPr dirty="0" baseline="-26143" sz="2550" spc="-104" i="1">
                <a:latin typeface="Times New Roman"/>
                <a:cs typeface="Times New Roman"/>
              </a:rPr>
              <a:t>b</a:t>
            </a:r>
            <a:r>
              <a:rPr dirty="0" baseline="-26143" sz="2550" spc="-412" i="1">
                <a:latin typeface="Times New Roman"/>
                <a:cs typeface="Times New Roman"/>
              </a:rPr>
              <a:t> </a:t>
            </a:r>
            <a:r>
              <a:rPr dirty="0" baseline="-26143" sz="2550" spc="22">
                <a:latin typeface="Times New Roman"/>
                <a:cs typeface="Times New Roman"/>
              </a:rPr>
              <a:t>2</a:t>
            </a:r>
            <a:r>
              <a:rPr dirty="0" baseline="-26143" sz="2550" spc="547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84">
                <a:latin typeface="Times New Roman"/>
                <a:cs typeface="Times New Roman"/>
              </a:rPr>
              <a:t> </a:t>
            </a:r>
            <a:r>
              <a:rPr dirty="0" sz="3000" spc="-10" i="1">
                <a:latin typeface="Times New Roman"/>
                <a:cs typeface="Times New Roman"/>
              </a:rPr>
              <a:t>V</a:t>
            </a:r>
            <a:r>
              <a:rPr dirty="0" baseline="-26143" sz="2550" spc="-15" i="1">
                <a:latin typeface="Times New Roman"/>
                <a:cs typeface="Times New Roman"/>
              </a:rPr>
              <a:t>b</a:t>
            </a:r>
            <a:r>
              <a:rPr dirty="0" baseline="-26143" sz="2550" spc="-15">
                <a:latin typeface="Times New Roman"/>
                <a:cs typeface="Times New Roman"/>
              </a:rPr>
              <a:t>3</a:t>
            </a:r>
            <a:r>
              <a:rPr dirty="0" baseline="-26143" sz="2550" spc="457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380">
                <a:latin typeface="Times New Roman"/>
                <a:cs typeface="Times New Roman"/>
              </a:rPr>
              <a:t> </a:t>
            </a:r>
            <a:r>
              <a:rPr dirty="0" sz="3000" spc="-5">
                <a:latin typeface="Times New Roman"/>
                <a:cs typeface="Times New Roman"/>
              </a:rPr>
              <a:t>...</a:t>
            </a:r>
            <a:r>
              <a:rPr dirty="0" sz="3000" spc="-440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84">
                <a:latin typeface="Times New Roman"/>
                <a:cs typeface="Times New Roman"/>
              </a:rPr>
              <a:t> </a:t>
            </a:r>
            <a:r>
              <a:rPr dirty="0" sz="3000" spc="-40" i="1">
                <a:latin typeface="Times New Roman"/>
                <a:cs typeface="Times New Roman"/>
              </a:rPr>
              <a:t>V</a:t>
            </a:r>
            <a:r>
              <a:rPr dirty="0" baseline="-26143" sz="2550" spc="-60" i="1">
                <a:latin typeface="Times New Roman"/>
                <a:cs typeface="Times New Roman"/>
              </a:rPr>
              <a:t>bn</a:t>
            </a:r>
            <a:endParaRPr baseline="-26143" sz="2550">
              <a:latin typeface="Times New Roman"/>
              <a:cs typeface="Times New Roman"/>
            </a:endParaRPr>
          </a:p>
          <a:p>
            <a:pPr marL="20955">
              <a:lnSpc>
                <a:spcPct val="100000"/>
              </a:lnSpc>
              <a:spcBef>
                <a:spcPts val="994"/>
              </a:spcBef>
              <a:tabLst>
                <a:tab pos="467359" algn="l"/>
              </a:tabLst>
            </a:pPr>
            <a:r>
              <a:rPr dirty="0" sz="3000" spc="-55" i="1">
                <a:latin typeface="Times New Roman"/>
                <a:cs typeface="Times New Roman"/>
              </a:rPr>
              <a:t>V</a:t>
            </a:r>
            <a:r>
              <a:rPr dirty="0" baseline="-26143" sz="2550" spc="-82" i="1">
                <a:latin typeface="Times New Roman"/>
                <a:cs typeface="Times New Roman"/>
              </a:rPr>
              <a:t>c	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355">
                <a:latin typeface="Times New Roman"/>
                <a:cs typeface="Times New Roman"/>
              </a:rPr>
              <a:t> </a:t>
            </a:r>
            <a:r>
              <a:rPr dirty="0" sz="3000" spc="-40" i="1">
                <a:latin typeface="Times New Roman"/>
                <a:cs typeface="Times New Roman"/>
              </a:rPr>
              <a:t>V</a:t>
            </a:r>
            <a:r>
              <a:rPr dirty="0" baseline="-26143" sz="2550" spc="-60" i="1">
                <a:latin typeface="Times New Roman"/>
                <a:cs typeface="Times New Roman"/>
              </a:rPr>
              <a:t>c</a:t>
            </a:r>
            <a:r>
              <a:rPr dirty="0" baseline="-26143" sz="2550" spc="-60">
                <a:latin typeface="Times New Roman"/>
                <a:cs typeface="Times New Roman"/>
              </a:rPr>
              <a:t>1</a:t>
            </a:r>
            <a:r>
              <a:rPr dirty="0" baseline="-26143" sz="2550" spc="359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90">
                <a:latin typeface="Times New Roman"/>
                <a:cs typeface="Times New Roman"/>
              </a:rPr>
              <a:t> </a:t>
            </a:r>
            <a:r>
              <a:rPr dirty="0" sz="3000" spc="-55" i="1">
                <a:latin typeface="Times New Roman"/>
                <a:cs typeface="Times New Roman"/>
              </a:rPr>
              <a:t>V</a:t>
            </a:r>
            <a:r>
              <a:rPr dirty="0" baseline="-26143" sz="2550" spc="-82" i="1">
                <a:latin typeface="Times New Roman"/>
                <a:cs typeface="Times New Roman"/>
              </a:rPr>
              <a:t>c</a:t>
            </a:r>
            <a:r>
              <a:rPr dirty="0" baseline="-26143" sz="2550" spc="-397" i="1">
                <a:latin typeface="Times New Roman"/>
                <a:cs typeface="Times New Roman"/>
              </a:rPr>
              <a:t> </a:t>
            </a:r>
            <a:r>
              <a:rPr dirty="0" baseline="-26143" sz="2550" spc="22">
                <a:latin typeface="Times New Roman"/>
                <a:cs typeface="Times New Roman"/>
              </a:rPr>
              <a:t>2</a:t>
            </a:r>
            <a:r>
              <a:rPr dirty="0" baseline="-26143" sz="2550" spc="555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84">
                <a:latin typeface="Times New Roman"/>
                <a:cs typeface="Times New Roman"/>
              </a:rPr>
              <a:t> </a:t>
            </a:r>
            <a:r>
              <a:rPr dirty="0" sz="3000" spc="5" i="1">
                <a:latin typeface="Times New Roman"/>
                <a:cs typeface="Times New Roman"/>
              </a:rPr>
              <a:t>V</a:t>
            </a:r>
            <a:r>
              <a:rPr dirty="0" baseline="-26143" sz="2550" spc="7" i="1">
                <a:latin typeface="Times New Roman"/>
                <a:cs typeface="Times New Roman"/>
              </a:rPr>
              <a:t>c</a:t>
            </a:r>
            <a:r>
              <a:rPr dirty="0" baseline="-26143" sz="2550" spc="7">
                <a:latin typeface="Times New Roman"/>
                <a:cs typeface="Times New Roman"/>
              </a:rPr>
              <a:t>3</a:t>
            </a:r>
            <a:r>
              <a:rPr dirty="0" baseline="-26143" sz="2550" spc="465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380">
                <a:latin typeface="Times New Roman"/>
                <a:cs typeface="Times New Roman"/>
              </a:rPr>
              <a:t> </a:t>
            </a:r>
            <a:r>
              <a:rPr dirty="0" sz="3000" spc="-5">
                <a:latin typeface="Times New Roman"/>
                <a:cs typeface="Times New Roman"/>
              </a:rPr>
              <a:t>...</a:t>
            </a:r>
            <a:r>
              <a:rPr dirty="0" sz="3000" spc="-445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90">
                <a:latin typeface="Times New Roman"/>
                <a:cs typeface="Times New Roman"/>
              </a:rPr>
              <a:t> </a:t>
            </a:r>
            <a:r>
              <a:rPr dirty="0" sz="3000" spc="-35" i="1">
                <a:latin typeface="Times New Roman"/>
                <a:cs typeface="Times New Roman"/>
              </a:rPr>
              <a:t>V</a:t>
            </a:r>
            <a:r>
              <a:rPr dirty="0" baseline="-26143" sz="2550" spc="-52" i="1">
                <a:latin typeface="Times New Roman"/>
                <a:cs typeface="Times New Roman"/>
              </a:rPr>
              <a:t>cn</a:t>
            </a:r>
            <a:endParaRPr baseline="-26143" sz="2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750">
              <a:latin typeface="Times New Roman"/>
              <a:cs typeface="Times New Roman"/>
            </a:endParaRPr>
          </a:p>
          <a:p>
            <a:pPr marL="20955">
              <a:lnSpc>
                <a:spcPct val="100000"/>
              </a:lnSpc>
              <a:tabLst>
                <a:tab pos="481330" algn="l"/>
              </a:tabLst>
            </a:pPr>
            <a:r>
              <a:rPr dirty="0" sz="3000" spc="-45" i="1">
                <a:latin typeface="Times New Roman"/>
                <a:cs typeface="Times New Roman"/>
              </a:rPr>
              <a:t>V</a:t>
            </a:r>
            <a:r>
              <a:rPr dirty="0" baseline="-24509" sz="2550" spc="-67" i="1">
                <a:latin typeface="Times New Roman"/>
                <a:cs typeface="Times New Roman"/>
              </a:rPr>
              <a:t>n	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350">
                <a:latin typeface="Times New Roman"/>
                <a:cs typeface="Times New Roman"/>
              </a:rPr>
              <a:t> </a:t>
            </a:r>
            <a:r>
              <a:rPr dirty="0" sz="3000" spc="-35" i="1">
                <a:latin typeface="Times New Roman"/>
                <a:cs typeface="Times New Roman"/>
              </a:rPr>
              <a:t>V</a:t>
            </a:r>
            <a:r>
              <a:rPr dirty="0" baseline="-24509" sz="2550" spc="-52" i="1">
                <a:latin typeface="Times New Roman"/>
                <a:cs typeface="Times New Roman"/>
              </a:rPr>
              <a:t>n</a:t>
            </a:r>
            <a:r>
              <a:rPr dirty="0" baseline="-24509" sz="2550" spc="-52">
                <a:latin typeface="Times New Roman"/>
                <a:cs typeface="Times New Roman"/>
              </a:rPr>
              <a:t>1</a:t>
            </a:r>
            <a:r>
              <a:rPr dirty="0" baseline="-24509" sz="2550" spc="352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84">
                <a:latin typeface="Times New Roman"/>
                <a:cs typeface="Times New Roman"/>
              </a:rPr>
              <a:t> </a:t>
            </a:r>
            <a:r>
              <a:rPr dirty="0" sz="3000" spc="-45" i="1">
                <a:latin typeface="Times New Roman"/>
                <a:cs typeface="Times New Roman"/>
              </a:rPr>
              <a:t>V</a:t>
            </a:r>
            <a:r>
              <a:rPr dirty="0" baseline="-24509" sz="2550" spc="-67" i="1">
                <a:latin typeface="Times New Roman"/>
                <a:cs typeface="Times New Roman"/>
              </a:rPr>
              <a:t>n</a:t>
            </a:r>
            <a:r>
              <a:rPr dirty="0" baseline="-24509" sz="2550" spc="-397" i="1">
                <a:latin typeface="Times New Roman"/>
                <a:cs typeface="Times New Roman"/>
              </a:rPr>
              <a:t> </a:t>
            </a:r>
            <a:r>
              <a:rPr dirty="0" baseline="-24509" sz="2550" spc="22">
                <a:latin typeface="Times New Roman"/>
                <a:cs typeface="Times New Roman"/>
              </a:rPr>
              <a:t>2</a:t>
            </a:r>
            <a:r>
              <a:rPr dirty="0" baseline="-24509" sz="2550" spc="540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84">
                <a:latin typeface="Times New Roman"/>
                <a:cs typeface="Times New Roman"/>
              </a:rPr>
              <a:t> </a:t>
            </a:r>
            <a:r>
              <a:rPr dirty="0" sz="3000" spc="10" i="1">
                <a:latin typeface="Times New Roman"/>
                <a:cs typeface="Times New Roman"/>
              </a:rPr>
              <a:t>V</a:t>
            </a:r>
            <a:r>
              <a:rPr dirty="0" baseline="-24509" sz="2550" spc="15" i="1">
                <a:latin typeface="Times New Roman"/>
                <a:cs typeface="Times New Roman"/>
              </a:rPr>
              <a:t>n</a:t>
            </a:r>
            <a:r>
              <a:rPr dirty="0" baseline="-24509" sz="2550" spc="15">
                <a:latin typeface="Times New Roman"/>
                <a:cs typeface="Times New Roman"/>
              </a:rPr>
              <a:t>3</a:t>
            </a:r>
            <a:r>
              <a:rPr dirty="0" baseline="-24509" sz="2550" spc="457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380">
                <a:latin typeface="Times New Roman"/>
                <a:cs typeface="Times New Roman"/>
              </a:rPr>
              <a:t> </a:t>
            </a:r>
            <a:r>
              <a:rPr dirty="0" sz="3000" spc="-5">
                <a:latin typeface="Times New Roman"/>
                <a:cs typeface="Times New Roman"/>
              </a:rPr>
              <a:t>...</a:t>
            </a:r>
            <a:r>
              <a:rPr dirty="0" sz="3000" spc="-440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84">
                <a:latin typeface="Times New Roman"/>
                <a:cs typeface="Times New Roman"/>
              </a:rPr>
              <a:t> </a:t>
            </a:r>
            <a:r>
              <a:rPr dirty="0" sz="3000" spc="-25" i="1">
                <a:latin typeface="Times New Roman"/>
                <a:cs typeface="Times New Roman"/>
              </a:rPr>
              <a:t>V</a:t>
            </a:r>
            <a:r>
              <a:rPr dirty="0" baseline="-24509" sz="2550" spc="-37" i="1">
                <a:latin typeface="Times New Roman"/>
                <a:cs typeface="Times New Roman"/>
              </a:rPr>
              <a:t>nn</a:t>
            </a:r>
            <a:endParaRPr baseline="-24509" sz="25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07481" y="5423161"/>
            <a:ext cx="1523624" cy="3855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40" y="53403"/>
            <a:ext cx="462597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Componente</a:t>
            </a:r>
            <a:r>
              <a:rPr dirty="0" spc="-120"/>
              <a:t> </a:t>
            </a:r>
            <a:r>
              <a:rPr dirty="0" spc="-5"/>
              <a:t>simétricas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07631" y="3620940"/>
            <a:ext cx="4150995" cy="1193165"/>
          </a:xfrm>
          <a:prstGeom prst="rect">
            <a:avLst/>
          </a:prstGeom>
        </p:spPr>
        <p:txBody>
          <a:bodyPr wrap="square" lIns="0" tIns="139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95"/>
              </a:spcBef>
              <a:tabLst>
                <a:tab pos="490855" algn="l"/>
              </a:tabLst>
            </a:pPr>
            <a:r>
              <a:rPr dirty="0" sz="3000" spc="-70" i="1">
                <a:latin typeface="Times New Roman"/>
                <a:cs typeface="Times New Roman"/>
              </a:rPr>
              <a:t>V</a:t>
            </a:r>
            <a:r>
              <a:rPr dirty="0" baseline="-26143" sz="2550" spc="-104" i="1">
                <a:latin typeface="Times New Roman"/>
                <a:cs typeface="Times New Roman"/>
              </a:rPr>
              <a:t>b	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355">
                <a:latin typeface="Times New Roman"/>
                <a:cs typeface="Times New Roman"/>
              </a:rPr>
              <a:t> </a:t>
            </a:r>
            <a:r>
              <a:rPr dirty="0" sz="3000" spc="-55" i="1">
                <a:latin typeface="Times New Roman"/>
                <a:cs typeface="Times New Roman"/>
              </a:rPr>
              <a:t>V</a:t>
            </a:r>
            <a:r>
              <a:rPr dirty="0" baseline="-26143" sz="2550" spc="-82" i="1">
                <a:latin typeface="Times New Roman"/>
                <a:cs typeface="Times New Roman"/>
              </a:rPr>
              <a:t>b</a:t>
            </a:r>
            <a:r>
              <a:rPr dirty="0" baseline="-26143" sz="2550" spc="-82">
                <a:latin typeface="Times New Roman"/>
                <a:cs typeface="Times New Roman"/>
              </a:rPr>
              <a:t>1</a:t>
            </a:r>
            <a:r>
              <a:rPr dirty="0" baseline="-26143" sz="2550" spc="359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84">
                <a:latin typeface="Times New Roman"/>
                <a:cs typeface="Times New Roman"/>
              </a:rPr>
              <a:t> </a:t>
            </a:r>
            <a:r>
              <a:rPr dirty="0" sz="3000" spc="-70" i="1">
                <a:latin typeface="Times New Roman"/>
                <a:cs typeface="Times New Roman"/>
              </a:rPr>
              <a:t>V</a:t>
            </a:r>
            <a:r>
              <a:rPr dirty="0" baseline="-26143" sz="2550" spc="-104" i="1">
                <a:latin typeface="Times New Roman"/>
                <a:cs typeface="Times New Roman"/>
              </a:rPr>
              <a:t>b</a:t>
            </a:r>
            <a:r>
              <a:rPr dirty="0" baseline="-26143" sz="2550" spc="-419" i="1">
                <a:latin typeface="Times New Roman"/>
                <a:cs typeface="Times New Roman"/>
              </a:rPr>
              <a:t> </a:t>
            </a:r>
            <a:r>
              <a:rPr dirty="0" baseline="-26143" sz="2550" spc="22">
                <a:latin typeface="Times New Roman"/>
                <a:cs typeface="Times New Roman"/>
              </a:rPr>
              <a:t>2</a:t>
            </a:r>
            <a:r>
              <a:rPr dirty="0" baseline="-26143" sz="2550" spc="555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84">
                <a:latin typeface="Times New Roman"/>
                <a:cs typeface="Times New Roman"/>
              </a:rPr>
              <a:t> </a:t>
            </a:r>
            <a:r>
              <a:rPr dirty="0" sz="3000" spc="-10" i="1">
                <a:latin typeface="Times New Roman"/>
                <a:cs typeface="Times New Roman"/>
              </a:rPr>
              <a:t>V</a:t>
            </a:r>
            <a:r>
              <a:rPr dirty="0" baseline="-26143" sz="2550" spc="-15" i="1">
                <a:latin typeface="Times New Roman"/>
                <a:cs typeface="Times New Roman"/>
              </a:rPr>
              <a:t>b</a:t>
            </a:r>
            <a:r>
              <a:rPr dirty="0" baseline="-26143" sz="2550" spc="-15">
                <a:latin typeface="Times New Roman"/>
                <a:cs typeface="Times New Roman"/>
              </a:rPr>
              <a:t>3</a:t>
            </a:r>
            <a:r>
              <a:rPr dirty="0" baseline="-26143" sz="2550" spc="457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380">
                <a:latin typeface="Times New Roman"/>
                <a:cs typeface="Times New Roman"/>
              </a:rPr>
              <a:t> </a:t>
            </a:r>
            <a:r>
              <a:rPr dirty="0" sz="3000" spc="-5">
                <a:latin typeface="Times New Roman"/>
                <a:cs typeface="Times New Roman"/>
              </a:rPr>
              <a:t>...</a:t>
            </a:r>
            <a:r>
              <a:rPr dirty="0" sz="3000" spc="-440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90">
                <a:latin typeface="Times New Roman"/>
                <a:cs typeface="Times New Roman"/>
              </a:rPr>
              <a:t> </a:t>
            </a:r>
            <a:r>
              <a:rPr dirty="0" sz="3000" spc="-40" i="1">
                <a:latin typeface="Times New Roman"/>
                <a:cs typeface="Times New Roman"/>
              </a:rPr>
              <a:t>V</a:t>
            </a:r>
            <a:r>
              <a:rPr dirty="0" baseline="-26143" sz="2550" spc="-60" i="1">
                <a:latin typeface="Times New Roman"/>
                <a:cs typeface="Times New Roman"/>
              </a:rPr>
              <a:t>bn</a:t>
            </a:r>
            <a:endParaRPr baseline="-26143" sz="25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995"/>
              </a:spcBef>
              <a:tabLst>
                <a:tab pos="484505" algn="l"/>
              </a:tabLst>
            </a:pPr>
            <a:r>
              <a:rPr dirty="0" sz="3000" spc="-55" i="1">
                <a:latin typeface="Times New Roman"/>
                <a:cs typeface="Times New Roman"/>
              </a:rPr>
              <a:t>V</a:t>
            </a:r>
            <a:r>
              <a:rPr dirty="0" baseline="-26143" sz="2550" spc="-82" i="1">
                <a:latin typeface="Times New Roman"/>
                <a:cs typeface="Times New Roman"/>
              </a:rPr>
              <a:t>c	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355">
                <a:latin typeface="Times New Roman"/>
                <a:cs typeface="Times New Roman"/>
              </a:rPr>
              <a:t> </a:t>
            </a:r>
            <a:r>
              <a:rPr dirty="0" sz="3000" spc="-40" i="1">
                <a:latin typeface="Times New Roman"/>
                <a:cs typeface="Times New Roman"/>
              </a:rPr>
              <a:t>V</a:t>
            </a:r>
            <a:r>
              <a:rPr dirty="0" baseline="-26143" sz="2550" spc="-60" i="1">
                <a:latin typeface="Times New Roman"/>
                <a:cs typeface="Times New Roman"/>
              </a:rPr>
              <a:t>c</a:t>
            </a:r>
            <a:r>
              <a:rPr dirty="0" baseline="-26143" sz="2550" spc="-60">
                <a:latin typeface="Times New Roman"/>
                <a:cs typeface="Times New Roman"/>
              </a:rPr>
              <a:t>1</a:t>
            </a:r>
            <a:r>
              <a:rPr dirty="0" baseline="-26143" sz="2550" spc="359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90">
                <a:latin typeface="Times New Roman"/>
                <a:cs typeface="Times New Roman"/>
              </a:rPr>
              <a:t> </a:t>
            </a:r>
            <a:r>
              <a:rPr dirty="0" sz="3000" spc="-55" i="1">
                <a:latin typeface="Times New Roman"/>
                <a:cs typeface="Times New Roman"/>
              </a:rPr>
              <a:t>V</a:t>
            </a:r>
            <a:r>
              <a:rPr dirty="0" baseline="-26143" sz="2550" spc="-82" i="1">
                <a:latin typeface="Times New Roman"/>
                <a:cs typeface="Times New Roman"/>
              </a:rPr>
              <a:t>c</a:t>
            </a:r>
            <a:r>
              <a:rPr dirty="0" baseline="-26143" sz="2550" spc="-397" i="1">
                <a:latin typeface="Times New Roman"/>
                <a:cs typeface="Times New Roman"/>
              </a:rPr>
              <a:t> </a:t>
            </a:r>
            <a:r>
              <a:rPr dirty="0" baseline="-26143" sz="2550" spc="22">
                <a:latin typeface="Times New Roman"/>
                <a:cs typeface="Times New Roman"/>
              </a:rPr>
              <a:t>2</a:t>
            </a:r>
            <a:r>
              <a:rPr dirty="0" baseline="-26143" sz="2550" spc="555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90">
                <a:latin typeface="Times New Roman"/>
                <a:cs typeface="Times New Roman"/>
              </a:rPr>
              <a:t> </a:t>
            </a:r>
            <a:r>
              <a:rPr dirty="0" sz="3000" spc="5" i="1">
                <a:latin typeface="Times New Roman"/>
                <a:cs typeface="Times New Roman"/>
              </a:rPr>
              <a:t>V</a:t>
            </a:r>
            <a:r>
              <a:rPr dirty="0" baseline="-26143" sz="2550" spc="7" i="1">
                <a:latin typeface="Times New Roman"/>
                <a:cs typeface="Times New Roman"/>
              </a:rPr>
              <a:t>c</a:t>
            </a:r>
            <a:r>
              <a:rPr dirty="0" baseline="-26143" sz="2550" spc="7">
                <a:latin typeface="Times New Roman"/>
                <a:cs typeface="Times New Roman"/>
              </a:rPr>
              <a:t>3</a:t>
            </a:r>
            <a:r>
              <a:rPr dirty="0" baseline="-26143" sz="2550" spc="472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385">
                <a:latin typeface="Times New Roman"/>
                <a:cs typeface="Times New Roman"/>
              </a:rPr>
              <a:t> </a:t>
            </a:r>
            <a:r>
              <a:rPr dirty="0" sz="3000" spc="-5">
                <a:latin typeface="Times New Roman"/>
                <a:cs typeface="Times New Roman"/>
              </a:rPr>
              <a:t>...</a:t>
            </a:r>
            <a:r>
              <a:rPr dirty="0" sz="3000" spc="-440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90">
                <a:latin typeface="Times New Roman"/>
                <a:cs typeface="Times New Roman"/>
              </a:rPr>
              <a:t> </a:t>
            </a:r>
            <a:r>
              <a:rPr dirty="0" sz="3000" spc="-35" i="1">
                <a:latin typeface="Times New Roman"/>
                <a:cs typeface="Times New Roman"/>
              </a:rPr>
              <a:t>V</a:t>
            </a:r>
            <a:r>
              <a:rPr dirty="0" baseline="-26143" sz="2550" spc="-52" i="1">
                <a:latin typeface="Times New Roman"/>
                <a:cs typeface="Times New Roman"/>
              </a:rPr>
              <a:t>cn</a:t>
            </a:r>
            <a:endParaRPr baseline="-26143" sz="25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07631" y="5485838"/>
            <a:ext cx="418528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497840" algn="l"/>
              </a:tabLst>
            </a:pPr>
            <a:r>
              <a:rPr dirty="0" sz="3000" spc="-45" i="1">
                <a:latin typeface="Times New Roman"/>
                <a:cs typeface="Times New Roman"/>
              </a:rPr>
              <a:t>V</a:t>
            </a:r>
            <a:r>
              <a:rPr dirty="0" baseline="-24509" sz="2550" spc="-67" i="1">
                <a:latin typeface="Times New Roman"/>
                <a:cs typeface="Times New Roman"/>
              </a:rPr>
              <a:t>n	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350">
                <a:latin typeface="Times New Roman"/>
                <a:cs typeface="Times New Roman"/>
              </a:rPr>
              <a:t> </a:t>
            </a:r>
            <a:r>
              <a:rPr dirty="0" sz="3000" spc="-35" i="1">
                <a:latin typeface="Times New Roman"/>
                <a:cs typeface="Times New Roman"/>
              </a:rPr>
              <a:t>V</a:t>
            </a:r>
            <a:r>
              <a:rPr dirty="0" baseline="-24509" sz="2550" spc="-52" i="1">
                <a:latin typeface="Times New Roman"/>
                <a:cs typeface="Times New Roman"/>
              </a:rPr>
              <a:t>n</a:t>
            </a:r>
            <a:r>
              <a:rPr dirty="0" baseline="-24509" sz="2550" spc="-52">
                <a:latin typeface="Times New Roman"/>
                <a:cs typeface="Times New Roman"/>
              </a:rPr>
              <a:t>1</a:t>
            </a:r>
            <a:r>
              <a:rPr dirty="0" baseline="-24509" sz="2550" spc="352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84">
                <a:latin typeface="Times New Roman"/>
                <a:cs typeface="Times New Roman"/>
              </a:rPr>
              <a:t> </a:t>
            </a:r>
            <a:r>
              <a:rPr dirty="0" sz="3000" spc="-45" i="1">
                <a:latin typeface="Times New Roman"/>
                <a:cs typeface="Times New Roman"/>
              </a:rPr>
              <a:t>V</a:t>
            </a:r>
            <a:r>
              <a:rPr dirty="0" baseline="-24509" sz="2550" spc="-67" i="1">
                <a:latin typeface="Times New Roman"/>
                <a:cs typeface="Times New Roman"/>
              </a:rPr>
              <a:t>n</a:t>
            </a:r>
            <a:r>
              <a:rPr dirty="0" baseline="-24509" sz="2550" spc="-397" i="1">
                <a:latin typeface="Times New Roman"/>
                <a:cs typeface="Times New Roman"/>
              </a:rPr>
              <a:t> </a:t>
            </a:r>
            <a:r>
              <a:rPr dirty="0" baseline="-24509" sz="2550" spc="22">
                <a:latin typeface="Times New Roman"/>
                <a:cs typeface="Times New Roman"/>
              </a:rPr>
              <a:t>2</a:t>
            </a:r>
            <a:r>
              <a:rPr dirty="0" baseline="-24509" sz="2550" spc="540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84">
                <a:latin typeface="Times New Roman"/>
                <a:cs typeface="Times New Roman"/>
              </a:rPr>
              <a:t> </a:t>
            </a:r>
            <a:r>
              <a:rPr dirty="0" sz="3000" spc="10" i="1">
                <a:latin typeface="Times New Roman"/>
                <a:cs typeface="Times New Roman"/>
              </a:rPr>
              <a:t>V</a:t>
            </a:r>
            <a:r>
              <a:rPr dirty="0" baseline="-24509" sz="2550" spc="15" i="1">
                <a:latin typeface="Times New Roman"/>
                <a:cs typeface="Times New Roman"/>
              </a:rPr>
              <a:t>n</a:t>
            </a:r>
            <a:r>
              <a:rPr dirty="0" baseline="-24509" sz="2550" spc="15">
                <a:latin typeface="Times New Roman"/>
                <a:cs typeface="Times New Roman"/>
              </a:rPr>
              <a:t>3</a:t>
            </a:r>
            <a:r>
              <a:rPr dirty="0" baseline="-24509" sz="2550" spc="457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380">
                <a:latin typeface="Times New Roman"/>
                <a:cs typeface="Times New Roman"/>
              </a:rPr>
              <a:t> </a:t>
            </a:r>
            <a:r>
              <a:rPr dirty="0" sz="3000" spc="-5">
                <a:latin typeface="Times New Roman"/>
                <a:cs typeface="Times New Roman"/>
              </a:rPr>
              <a:t>...</a:t>
            </a:r>
            <a:r>
              <a:rPr dirty="0" sz="3000" spc="-445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80">
                <a:latin typeface="Times New Roman"/>
                <a:cs typeface="Times New Roman"/>
              </a:rPr>
              <a:t> </a:t>
            </a:r>
            <a:r>
              <a:rPr dirty="0" sz="3000" spc="-25" i="1">
                <a:latin typeface="Times New Roman"/>
                <a:cs typeface="Times New Roman"/>
              </a:rPr>
              <a:t>V</a:t>
            </a:r>
            <a:r>
              <a:rPr dirty="0" baseline="-24509" sz="2550" spc="-37" i="1">
                <a:latin typeface="Times New Roman"/>
                <a:cs typeface="Times New Roman"/>
              </a:rPr>
              <a:t>nn</a:t>
            </a:r>
            <a:endParaRPr baseline="-24509" sz="25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39000" y="4362450"/>
            <a:ext cx="633730" cy="114300"/>
          </a:xfrm>
          <a:custGeom>
            <a:avLst/>
            <a:gdLst/>
            <a:ahLst/>
            <a:cxnLst/>
            <a:rect l="l" t="t" r="r" b="b"/>
            <a:pathLst>
              <a:path w="633729" h="114300">
                <a:moveTo>
                  <a:pt x="114300" y="0"/>
                </a:moveTo>
                <a:lnTo>
                  <a:pt x="0" y="57150"/>
                </a:lnTo>
                <a:lnTo>
                  <a:pt x="114300" y="114300"/>
                </a:lnTo>
                <a:lnTo>
                  <a:pt x="114300" y="76200"/>
                </a:lnTo>
                <a:lnTo>
                  <a:pt x="95250" y="76200"/>
                </a:lnTo>
                <a:lnTo>
                  <a:pt x="95250" y="38100"/>
                </a:lnTo>
                <a:lnTo>
                  <a:pt x="114300" y="38100"/>
                </a:lnTo>
                <a:lnTo>
                  <a:pt x="114300" y="0"/>
                </a:lnTo>
                <a:close/>
              </a:path>
              <a:path w="633729" h="114300">
                <a:moveTo>
                  <a:pt x="114300" y="38100"/>
                </a:moveTo>
                <a:lnTo>
                  <a:pt x="95250" y="38100"/>
                </a:lnTo>
                <a:lnTo>
                  <a:pt x="95250" y="76200"/>
                </a:lnTo>
                <a:lnTo>
                  <a:pt x="114300" y="76200"/>
                </a:lnTo>
                <a:lnTo>
                  <a:pt x="114300" y="38100"/>
                </a:lnTo>
                <a:close/>
              </a:path>
              <a:path w="633729" h="114300">
                <a:moveTo>
                  <a:pt x="633349" y="38100"/>
                </a:moveTo>
                <a:lnTo>
                  <a:pt x="114300" y="38100"/>
                </a:lnTo>
                <a:lnTo>
                  <a:pt x="114300" y="76200"/>
                </a:lnTo>
                <a:lnTo>
                  <a:pt x="633349" y="76200"/>
                </a:lnTo>
                <a:lnTo>
                  <a:pt x="633349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76200" y="2819400"/>
            <a:ext cx="5163185" cy="3733800"/>
            <a:chOff x="76200" y="2819400"/>
            <a:chExt cx="5163185" cy="3733800"/>
          </a:xfrm>
        </p:grpSpPr>
        <p:sp>
          <p:nvSpPr>
            <p:cNvPr id="7" name="object 7"/>
            <p:cNvSpPr/>
            <p:nvPr/>
          </p:nvSpPr>
          <p:spPr>
            <a:xfrm>
              <a:off x="3045731" y="5004061"/>
              <a:ext cx="1523624" cy="38550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795651" y="3124200"/>
              <a:ext cx="2438400" cy="3200400"/>
            </a:xfrm>
            <a:custGeom>
              <a:avLst/>
              <a:gdLst/>
              <a:ahLst/>
              <a:cxnLst/>
              <a:rect l="l" t="t" r="r" b="b"/>
              <a:pathLst>
                <a:path w="2438400" h="3200400">
                  <a:moveTo>
                    <a:pt x="0" y="1600200"/>
                  </a:moveTo>
                  <a:lnTo>
                    <a:pt x="392" y="1526949"/>
                  </a:lnTo>
                  <a:lnTo>
                    <a:pt x="1556" y="1454545"/>
                  </a:lnTo>
                  <a:lnTo>
                    <a:pt x="3477" y="1383056"/>
                  </a:lnTo>
                  <a:lnTo>
                    <a:pt x="6137" y="1312554"/>
                  </a:lnTo>
                  <a:lnTo>
                    <a:pt x="9520" y="1243110"/>
                  </a:lnTo>
                  <a:lnTo>
                    <a:pt x="13608" y="1174794"/>
                  </a:lnTo>
                  <a:lnTo>
                    <a:pt x="18385" y="1107676"/>
                  </a:lnTo>
                  <a:lnTo>
                    <a:pt x="23834" y="1041827"/>
                  </a:lnTo>
                  <a:lnTo>
                    <a:pt x="29938" y="977318"/>
                  </a:lnTo>
                  <a:lnTo>
                    <a:pt x="36680" y="914220"/>
                  </a:lnTo>
                  <a:lnTo>
                    <a:pt x="44044" y="852602"/>
                  </a:lnTo>
                  <a:lnTo>
                    <a:pt x="52013" y="792536"/>
                  </a:lnTo>
                  <a:lnTo>
                    <a:pt x="60570" y="734092"/>
                  </a:lnTo>
                  <a:lnTo>
                    <a:pt x="69698" y="677341"/>
                  </a:lnTo>
                  <a:lnTo>
                    <a:pt x="79380" y="622354"/>
                  </a:lnTo>
                  <a:lnTo>
                    <a:pt x="89600" y="569200"/>
                  </a:lnTo>
                  <a:lnTo>
                    <a:pt x="100340" y="517951"/>
                  </a:lnTo>
                  <a:lnTo>
                    <a:pt x="111585" y="468677"/>
                  </a:lnTo>
                  <a:lnTo>
                    <a:pt x="123316" y="421449"/>
                  </a:lnTo>
                  <a:lnTo>
                    <a:pt x="135518" y="376338"/>
                  </a:lnTo>
                  <a:lnTo>
                    <a:pt x="148174" y="333413"/>
                  </a:lnTo>
                  <a:lnTo>
                    <a:pt x="161266" y="292746"/>
                  </a:lnTo>
                  <a:lnTo>
                    <a:pt x="174778" y="254408"/>
                  </a:lnTo>
                  <a:lnTo>
                    <a:pt x="188693" y="218468"/>
                  </a:lnTo>
                  <a:lnTo>
                    <a:pt x="217666" y="154067"/>
                  </a:lnTo>
                  <a:lnTo>
                    <a:pt x="248049" y="100109"/>
                  </a:lnTo>
                  <a:lnTo>
                    <a:pt x="279708" y="57158"/>
                  </a:lnTo>
                  <a:lnTo>
                    <a:pt x="312509" y="25780"/>
                  </a:lnTo>
                  <a:lnTo>
                    <a:pt x="346318" y="6539"/>
                  </a:lnTo>
                  <a:lnTo>
                    <a:pt x="381000" y="0"/>
                  </a:lnTo>
                  <a:lnTo>
                    <a:pt x="398431" y="1646"/>
                  </a:lnTo>
                  <a:lnTo>
                    <a:pt x="415662" y="6539"/>
                  </a:lnTo>
                  <a:lnTo>
                    <a:pt x="449456" y="25780"/>
                  </a:lnTo>
                  <a:lnTo>
                    <a:pt x="482247" y="57158"/>
                  </a:lnTo>
                  <a:lnTo>
                    <a:pt x="513899" y="100109"/>
                  </a:lnTo>
                  <a:lnTo>
                    <a:pt x="544278" y="154067"/>
                  </a:lnTo>
                  <a:lnTo>
                    <a:pt x="573249" y="218468"/>
                  </a:lnTo>
                  <a:lnTo>
                    <a:pt x="587165" y="254408"/>
                  </a:lnTo>
                  <a:lnTo>
                    <a:pt x="600678" y="292746"/>
                  </a:lnTo>
                  <a:lnTo>
                    <a:pt x="613771" y="333413"/>
                  </a:lnTo>
                  <a:lnTo>
                    <a:pt x="626428" y="376338"/>
                  </a:lnTo>
                  <a:lnTo>
                    <a:pt x="638632" y="421449"/>
                  </a:lnTo>
                  <a:lnTo>
                    <a:pt x="650366" y="468677"/>
                  </a:lnTo>
                  <a:lnTo>
                    <a:pt x="661614" y="517951"/>
                  </a:lnTo>
                  <a:lnTo>
                    <a:pt x="672357" y="569200"/>
                  </a:lnTo>
                  <a:lnTo>
                    <a:pt x="682580" y="622354"/>
                  </a:lnTo>
                  <a:lnTo>
                    <a:pt x="692266" y="677341"/>
                  </a:lnTo>
                  <a:lnTo>
                    <a:pt x="701397" y="734092"/>
                  </a:lnTo>
                  <a:lnTo>
                    <a:pt x="709958" y="792536"/>
                  </a:lnTo>
                  <a:lnTo>
                    <a:pt x="717930" y="852602"/>
                  </a:lnTo>
                  <a:lnTo>
                    <a:pt x="725298" y="914220"/>
                  </a:lnTo>
                  <a:lnTo>
                    <a:pt x="732043" y="977318"/>
                  </a:lnTo>
                  <a:lnTo>
                    <a:pt x="738151" y="1041827"/>
                  </a:lnTo>
                  <a:lnTo>
                    <a:pt x="743603" y="1107676"/>
                  </a:lnTo>
                  <a:lnTo>
                    <a:pt x="748382" y="1174794"/>
                  </a:lnTo>
                  <a:lnTo>
                    <a:pt x="752473" y="1243110"/>
                  </a:lnTo>
                  <a:lnTo>
                    <a:pt x="755858" y="1312554"/>
                  </a:lnTo>
                  <a:lnTo>
                    <a:pt x="758519" y="1383056"/>
                  </a:lnTo>
                  <a:lnTo>
                    <a:pt x="760442" y="1454545"/>
                  </a:lnTo>
                  <a:lnTo>
                    <a:pt x="761607" y="1526949"/>
                  </a:lnTo>
                  <a:lnTo>
                    <a:pt x="762000" y="1600200"/>
                  </a:lnTo>
                  <a:lnTo>
                    <a:pt x="761607" y="1673448"/>
                  </a:lnTo>
                  <a:lnTo>
                    <a:pt x="760442" y="1745851"/>
                  </a:lnTo>
                  <a:lnTo>
                    <a:pt x="758519" y="1817337"/>
                  </a:lnTo>
                  <a:lnTo>
                    <a:pt x="755858" y="1887838"/>
                  </a:lnTo>
                  <a:lnTo>
                    <a:pt x="752473" y="1957281"/>
                  </a:lnTo>
                  <a:lnTo>
                    <a:pt x="748382" y="2025597"/>
                  </a:lnTo>
                  <a:lnTo>
                    <a:pt x="743603" y="2092714"/>
                  </a:lnTo>
                  <a:lnTo>
                    <a:pt x="738151" y="2158562"/>
                  </a:lnTo>
                  <a:lnTo>
                    <a:pt x="732043" y="2223070"/>
                  </a:lnTo>
                  <a:lnTo>
                    <a:pt x="725298" y="2286168"/>
                  </a:lnTo>
                  <a:lnTo>
                    <a:pt x="717930" y="2347786"/>
                  </a:lnTo>
                  <a:lnTo>
                    <a:pt x="709958" y="2407852"/>
                  </a:lnTo>
                  <a:lnTo>
                    <a:pt x="701397" y="2466296"/>
                  </a:lnTo>
                  <a:lnTo>
                    <a:pt x="692266" y="2523047"/>
                  </a:lnTo>
                  <a:lnTo>
                    <a:pt x="682580" y="2578035"/>
                  </a:lnTo>
                  <a:lnTo>
                    <a:pt x="672357" y="2631189"/>
                  </a:lnTo>
                  <a:lnTo>
                    <a:pt x="661614" y="2682438"/>
                  </a:lnTo>
                  <a:lnTo>
                    <a:pt x="650367" y="2731712"/>
                  </a:lnTo>
                  <a:lnTo>
                    <a:pt x="638632" y="2778941"/>
                  </a:lnTo>
                  <a:lnTo>
                    <a:pt x="626428" y="2824053"/>
                  </a:lnTo>
                  <a:lnTo>
                    <a:pt x="613771" y="2866978"/>
                  </a:lnTo>
                  <a:lnTo>
                    <a:pt x="600678" y="2907646"/>
                  </a:lnTo>
                  <a:lnTo>
                    <a:pt x="587165" y="2945985"/>
                  </a:lnTo>
                  <a:lnTo>
                    <a:pt x="573249" y="2981926"/>
                  </a:lnTo>
                  <a:lnTo>
                    <a:pt x="544278" y="3046328"/>
                  </a:lnTo>
                  <a:lnTo>
                    <a:pt x="513899" y="3100287"/>
                  </a:lnTo>
                  <a:lnTo>
                    <a:pt x="482247" y="3143239"/>
                  </a:lnTo>
                  <a:lnTo>
                    <a:pt x="449456" y="3174618"/>
                  </a:lnTo>
                  <a:lnTo>
                    <a:pt x="415662" y="3193860"/>
                  </a:lnTo>
                  <a:lnTo>
                    <a:pt x="381000" y="3200400"/>
                  </a:lnTo>
                  <a:lnTo>
                    <a:pt x="363558" y="3198753"/>
                  </a:lnTo>
                  <a:lnTo>
                    <a:pt x="346318" y="3193860"/>
                  </a:lnTo>
                  <a:lnTo>
                    <a:pt x="312509" y="3174618"/>
                  </a:lnTo>
                  <a:lnTo>
                    <a:pt x="279708" y="3143239"/>
                  </a:lnTo>
                  <a:lnTo>
                    <a:pt x="248049" y="3100287"/>
                  </a:lnTo>
                  <a:lnTo>
                    <a:pt x="217666" y="3046328"/>
                  </a:lnTo>
                  <a:lnTo>
                    <a:pt x="188693" y="2981926"/>
                  </a:lnTo>
                  <a:lnTo>
                    <a:pt x="174778" y="2945985"/>
                  </a:lnTo>
                  <a:lnTo>
                    <a:pt x="161266" y="2907646"/>
                  </a:lnTo>
                  <a:lnTo>
                    <a:pt x="148174" y="2866978"/>
                  </a:lnTo>
                  <a:lnTo>
                    <a:pt x="135518" y="2824053"/>
                  </a:lnTo>
                  <a:lnTo>
                    <a:pt x="123316" y="2778941"/>
                  </a:lnTo>
                  <a:lnTo>
                    <a:pt x="111585" y="2731712"/>
                  </a:lnTo>
                  <a:lnTo>
                    <a:pt x="100340" y="2682438"/>
                  </a:lnTo>
                  <a:lnTo>
                    <a:pt x="89600" y="2631189"/>
                  </a:lnTo>
                  <a:lnTo>
                    <a:pt x="79380" y="2578035"/>
                  </a:lnTo>
                  <a:lnTo>
                    <a:pt x="69698" y="2523047"/>
                  </a:lnTo>
                  <a:lnTo>
                    <a:pt x="60570" y="2466296"/>
                  </a:lnTo>
                  <a:lnTo>
                    <a:pt x="52013" y="2407852"/>
                  </a:lnTo>
                  <a:lnTo>
                    <a:pt x="44044" y="2347786"/>
                  </a:lnTo>
                  <a:lnTo>
                    <a:pt x="36680" y="2286168"/>
                  </a:lnTo>
                  <a:lnTo>
                    <a:pt x="29938" y="2223070"/>
                  </a:lnTo>
                  <a:lnTo>
                    <a:pt x="23834" y="2158562"/>
                  </a:lnTo>
                  <a:lnTo>
                    <a:pt x="18385" y="2092714"/>
                  </a:lnTo>
                  <a:lnTo>
                    <a:pt x="13608" y="2025597"/>
                  </a:lnTo>
                  <a:lnTo>
                    <a:pt x="9520" y="1957281"/>
                  </a:lnTo>
                  <a:lnTo>
                    <a:pt x="6137" y="1887838"/>
                  </a:lnTo>
                  <a:lnTo>
                    <a:pt x="3477" y="1817337"/>
                  </a:lnTo>
                  <a:lnTo>
                    <a:pt x="1556" y="1745851"/>
                  </a:lnTo>
                  <a:lnTo>
                    <a:pt x="392" y="1673448"/>
                  </a:lnTo>
                  <a:lnTo>
                    <a:pt x="0" y="1600200"/>
                  </a:lnTo>
                  <a:close/>
                </a:path>
                <a:path w="2438400" h="3200400">
                  <a:moveTo>
                    <a:pt x="838200" y="1600200"/>
                  </a:moveTo>
                  <a:lnTo>
                    <a:pt x="838592" y="1526949"/>
                  </a:lnTo>
                  <a:lnTo>
                    <a:pt x="839756" y="1454545"/>
                  </a:lnTo>
                  <a:lnTo>
                    <a:pt x="841677" y="1383056"/>
                  </a:lnTo>
                  <a:lnTo>
                    <a:pt x="844337" y="1312554"/>
                  </a:lnTo>
                  <a:lnTo>
                    <a:pt x="847720" y="1243110"/>
                  </a:lnTo>
                  <a:lnTo>
                    <a:pt x="851808" y="1174794"/>
                  </a:lnTo>
                  <a:lnTo>
                    <a:pt x="856585" y="1107676"/>
                  </a:lnTo>
                  <a:lnTo>
                    <a:pt x="862034" y="1041827"/>
                  </a:lnTo>
                  <a:lnTo>
                    <a:pt x="868138" y="977318"/>
                  </a:lnTo>
                  <a:lnTo>
                    <a:pt x="874880" y="914220"/>
                  </a:lnTo>
                  <a:lnTo>
                    <a:pt x="882244" y="852602"/>
                  </a:lnTo>
                  <a:lnTo>
                    <a:pt x="890213" y="792536"/>
                  </a:lnTo>
                  <a:lnTo>
                    <a:pt x="898770" y="734092"/>
                  </a:lnTo>
                  <a:lnTo>
                    <a:pt x="907898" y="677341"/>
                  </a:lnTo>
                  <a:lnTo>
                    <a:pt x="917580" y="622354"/>
                  </a:lnTo>
                  <a:lnTo>
                    <a:pt x="927800" y="569200"/>
                  </a:lnTo>
                  <a:lnTo>
                    <a:pt x="938540" y="517951"/>
                  </a:lnTo>
                  <a:lnTo>
                    <a:pt x="949785" y="468677"/>
                  </a:lnTo>
                  <a:lnTo>
                    <a:pt x="961516" y="421449"/>
                  </a:lnTo>
                  <a:lnTo>
                    <a:pt x="973718" y="376338"/>
                  </a:lnTo>
                  <a:lnTo>
                    <a:pt x="986374" y="333413"/>
                  </a:lnTo>
                  <a:lnTo>
                    <a:pt x="999466" y="292746"/>
                  </a:lnTo>
                  <a:lnTo>
                    <a:pt x="1012978" y="254408"/>
                  </a:lnTo>
                  <a:lnTo>
                    <a:pt x="1026893" y="218468"/>
                  </a:lnTo>
                  <a:lnTo>
                    <a:pt x="1055866" y="154067"/>
                  </a:lnTo>
                  <a:lnTo>
                    <a:pt x="1086249" y="100109"/>
                  </a:lnTo>
                  <a:lnTo>
                    <a:pt x="1117908" y="57158"/>
                  </a:lnTo>
                  <a:lnTo>
                    <a:pt x="1150709" y="25780"/>
                  </a:lnTo>
                  <a:lnTo>
                    <a:pt x="1184518" y="6539"/>
                  </a:lnTo>
                  <a:lnTo>
                    <a:pt x="1219200" y="0"/>
                  </a:lnTo>
                  <a:lnTo>
                    <a:pt x="1236631" y="1646"/>
                  </a:lnTo>
                  <a:lnTo>
                    <a:pt x="1253862" y="6539"/>
                  </a:lnTo>
                  <a:lnTo>
                    <a:pt x="1287656" y="25780"/>
                  </a:lnTo>
                  <a:lnTo>
                    <a:pt x="1320447" y="57158"/>
                  </a:lnTo>
                  <a:lnTo>
                    <a:pt x="1352099" y="100109"/>
                  </a:lnTo>
                  <a:lnTo>
                    <a:pt x="1382478" y="154067"/>
                  </a:lnTo>
                  <a:lnTo>
                    <a:pt x="1411449" y="218468"/>
                  </a:lnTo>
                  <a:lnTo>
                    <a:pt x="1425365" y="254408"/>
                  </a:lnTo>
                  <a:lnTo>
                    <a:pt x="1438878" y="292746"/>
                  </a:lnTo>
                  <a:lnTo>
                    <a:pt x="1451971" y="333413"/>
                  </a:lnTo>
                  <a:lnTo>
                    <a:pt x="1464628" y="376338"/>
                  </a:lnTo>
                  <a:lnTo>
                    <a:pt x="1476832" y="421449"/>
                  </a:lnTo>
                  <a:lnTo>
                    <a:pt x="1488566" y="468677"/>
                  </a:lnTo>
                  <a:lnTo>
                    <a:pt x="1499814" y="517951"/>
                  </a:lnTo>
                  <a:lnTo>
                    <a:pt x="1510557" y="569200"/>
                  </a:lnTo>
                  <a:lnTo>
                    <a:pt x="1520780" y="622354"/>
                  </a:lnTo>
                  <a:lnTo>
                    <a:pt x="1530466" y="677341"/>
                  </a:lnTo>
                  <a:lnTo>
                    <a:pt x="1539597" y="734092"/>
                  </a:lnTo>
                  <a:lnTo>
                    <a:pt x="1548158" y="792536"/>
                  </a:lnTo>
                  <a:lnTo>
                    <a:pt x="1556130" y="852602"/>
                  </a:lnTo>
                  <a:lnTo>
                    <a:pt x="1563498" y="914220"/>
                  </a:lnTo>
                  <a:lnTo>
                    <a:pt x="1570243" y="977318"/>
                  </a:lnTo>
                  <a:lnTo>
                    <a:pt x="1576351" y="1041827"/>
                  </a:lnTo>
                  <a:lnTo>
                    <a:pt x="1581803" y="1107676"/>
                  </a:lnTo>
                  <a:lnTo>
                    <a:pt x="1586582" y="1174794"/>
                  </a:lnTo>
                  <a:lnTo>
                    <a:pt x="1590673" y="1243110"/>
                  </a:lnTo>
                  <a:lnTo>
                    <a:pt x="1594058" y="1312554"/>
                  </a:lnTo>
                  <a:lnTo>
                    <a:pt x="1596719" y="1383056"/>
                  </a:lnTo>
                  <a:lnTo>
                    <a:pt x="1598642" y="1454545"/>
                  </a:lnTo>
                  <a:lnTo>
                    <a:pt x="1599807" y="1526949"/>
                  </a:lnTo>
                  <a:lnTo>
                    <a:pt x="1600200" y="1600200"/>
                  </a:lnTo>
                  <a:lnTo>
                    <a:pt x="1599807" y="1673448"/>
                  </a:lnTo>
                  <a:lnTo>
                    <a:pt x="1598642" y="1745851"/>
                  </a:lnTo>
                  <a:lnTo>
                    <a:pt x="1596719" y="1817337"/>
                  </a:lnTo>
                  <a:lnTo>
                    <a:pt x="1594058" y="1887838"/>
                  </a:lnTo>
                  <a:lnTo>
                    <a:pt x="1590673" y="1957281"/>
                  </a:lnTo>
                  <a:lnTo>
                    <a:pt x="1586582" y="2025597"/>
                  </a:lnTo>
                  <a:lnTo>
                    <a:pt x="1581803" y="2092714"/>
                  </a:lnTo>
                  <a:lnTo>
                    <a:pt x="1576351" y="2158562"/>
                  </a:lnTo>
                  <a:lnTo>
                    <a:pt x="1570243" y="2223070"/>
                  </a:lnTo>
                  <a:lnTo>
                    <a:pt x="1563498" y="2286168"/>
                  </a:lnTo>
                  <a:lnTo>
                    <a:pt x="1556130" y="2347786"/>
                  </a:lnTo>
                  <a:lnTo>
                    <a:pt x="1548158" y="2407852"/>
                  </a:lnTo>
                  <a:lnTo>
                    <a:pt x="1539597" y="2466296"/>
                  </a:lnTo>
                  <a:lnTo>
                    <a:pt x="1530466" y="2523047"/>
                  </a:lnTo>
                  <a:lnTo>
                    <a:pt x="1520780" y="2578035"/>
                  </a:lnTo>
                  <a:lnTo>
                    <a:pt x="1510557" y="2631189"/>
                  </a:lnTo>
                  <a:lnTo>
                    <a:pt x="1499814" y="2682438"/>
                  </a:lnTo>
                  <a:lnTo>
                    <a:pt x="1488567" y="2731712"/>
                  </a:lnTo>
                  <a:lnTo>
                    <a:pt x="1476832" y="2778941"/>
                  </a:lnTo>
                  <a:lnTo>
                    <a:pt x="1464628" y="2824053"/>
                  </a:lnTo>
                  <a:lnTo>
                    <a:pt x="1451971" y="2866978"/>
                  </a:lnTo>
                  <a:lnTo>
                    <a:pt x="1438878" y="2907646"/>
                  </a:lnTo>
                  <a:lnTo>
                    <a:pt x="1425365" y="2945985"/>
                  </a:lnTo>
                  <a:lnTo>
                    <a:pt x="1411449" y="2981926"/>
                  </a:lnTo>
                  <a:lnTo>
                    <a:pt x="1382478" y="3046328"/>
                  </a:lnTo>
                  <a:lnTo>
                    <a:pt x="1352099" y="3100287"/>
                  </a:lnTo>
                  <a:lnTo>
                    <a:pt x="1320447" y="3143239"/>
                  </a:lnTo>
                  <a:lnTo>
                    <a:pt x="1287656" y="3174618"/>
                  </a:lnTo>
                  <a:lnTo>
                    <a:pt x="1253862" y="3193860"/>
                  </a:lnTo>
                  <a:lnTo>
                    <a:pt x="1219200" y="3200400"/>
                  </a:lnTo>
                  <a:lnTo>
                    <a:pt x="1201758" y="3198753"/>
                  </a:lnTo>
                  <a:lnTo>
                    <a:pt x="1184518" y="3193860"/>
                  </a:lnTo>
                  <a:lnTo>
                    <a:pt x="1150709" y="3174618"/>
                  </a:lnTo>
                  <a:lnTo>
                    <a:pt x="1117908" y="3143239"/>
                  </a:lnTo>
                  <a:lnTo>
                    <a:pt x="1086249" y="3100287"/>
                  </a:lnTo>
                  <a:lnTo>
                    <a:pt x="1055866" y="3046328"/>
                  </a:lnTo>
                  <a:lnTo>
                    <a:pt x="1026893" y="2981926"/>
                  </a:lnTo>
                  <a:lnTo>
                    <a:pt x="1012978" y="2945985"/>
                  </a:lnTo>
                  <a:lnTo>
                    <a:pt x="999466" y="2907646"/>
                  </a:lnTo>
                  <a:lnTo>
                    <a:pt x="986374" y="2866978"/>
                  </a:lnTo>
                  <a:lnTo>
                    <a:pt x="973718" y="2824053"/>
                  </a:lnTo>
                  <a:lnTo>
                    <a:pt x="961516" y="2778941"/>
                  </a:lnTo>
                  <a:lnTo>
                    <a:pt x="949785" y="2731712"/>
                  </a:lnTo>
                  <a:lnTo>
                    <a:pt x="938540" y="2682438"/>
                  </a:lnTo>
                  <a:lnTo>
                    <a:pt x="927800" y="2631189"/>
                  </a:lnTo>
                  <a:lnTo>
                    <a:pt x="917580" y="2578035"/>
                  </a:lnTo>
                  <a:lnTo>
                    <a:pt x="907898" y="2523047"/>
                  </a:lnTo>
                  <a:lnTo>
                    <a:pt x="898770" y="2466296"/>
                  </a:lnTo>
                  <a:lnTo>
                    <a:pt x="890213" y="2407852"/>
                  </a:lnTo>
                  <a:lnTo>
                    <a:pt x="882244" y="2347786"/>
                  </a:lnTo>
                  <a:lnTo>
                    <a:pt x="874880" y="2286168"/>
                  </a:lnTo>
                  <a:lnTo>
                    <a:pt x="868138" y="2223070"/>
                  </a:lnTo>
                  <a:lnTo>
                    <a:pt x="862034" y="2158562"/>
                  </a:lnTo>
                  <a:lnTo>
                    <a:pt x="856585" y="2092714"/>
                  </a:lnTo>
                  <a:lnTo>
                    <a:pt x="851808" y="2025597"/>
                  </a:lnTo>
                  <a:lnTo>
                    <a:pt x="847720" y="1957281"/>
                  </a:lnTo>
                  <a:lnTo>
                    <a:pt x="844337" y="1887838"/>
                  </a:lnTo>
                  <a:lnTo>
                    <a:pt x="841677" y="1817337"/>
                  </a:lnTo>
                  <a:lnTo>
                    <a:pt x="839756" y="1745851"/>
                  </a:lnTo>
                  <a:lnTo>
                    <a:pt x="838592" y="1673448"/>
                  </a:lnTo>
                  <a:lnTo>
                    <a:pt x="838200" y="1600200"/>
                  </a:lnTo>
                  <a:close/>
                </a:path>
                <a:path w="2438400" h="3200400">
                  <a:moveTo>
                    <a:pt x="1676400" y="1600200"/>
                  </a:moveTo>
                  <a:lnTo>
                    <a:pt x="1676792" y="1526949"/>
                  </a:lnTo>
                  <a:lnTo>
                    <a:pt x="1677956" y="1454545"/>
                  </a:lnTo>
                  <a:lnTo>
                    <a:pt x="1679877" y="1383056"/>
                  </a:lnTo>
                  <a:lnTo>
                    <a:pt x="1682537" y="1312554"/>
                  </a:lnTo>
                  <a:lnTo>
                    <a:pt x="1685919" y="1243110"/>
                  </a:lnTo>
                  <a:lnTo>
                    <a:pt x="1690007" y="1174794"/>
                  </a:lnTo>
                  <a:lnTo>
                    <a:pt x="1694784" y="1107676"/>
                  </a:lnTo>
                  <a:lnTo>
                    <a:pt x="1700232" y="1041827"/>
                  </a:lnTo>
                  <a:lnTo>
                    <a:pt x="1706336" y="977318"/>
                  </a:lnTo>
                  <a:lnTo>
                    <a:pt x="1713078" y="914220"/>
                  </a:lnTo>
                  <a:lnTo>
                    <a:pt x="1720441" y="852602"/>
                  </a:lnTo>
                  <a:lnTo>
                    <a:pt x="1728408" y="792536"/>
                  </a:lnTo>
                  <a:lnTo>
                    <a:pt x="1736964" y="734092"/>
                  </a:lnTo>
                  <a:lnTo>
                    <a:pt x="1746090" y="677341"/>
                  </a:lnTo>
                  <a:lnTo>
                    <a:pt x="1755771" y="622354"/>
                  </a:lnTo>
                  <a:lnTo>
                    <a:pt x="1765989" y="569200"/>
                  </a:lnTo>
                  <a:lnTo>
                    <a:pt x="1776727" y="517951"/>
                  </a:lnTo>
                  <a:lnTo>
                    <a:pt x="1787969" y="468677"/>
                  </a:lnTo>
                  <a:lnTo>
                    <a:pt x="1799698" y="421449"/>
                  </a:lnTo>
                  <a:lnTo>
                    <a:pt x="1811897" y="376338"/>
                  </a:lnTo>
                  <a:lnTo>
                    <a:pt x="1824549" y="333413"/>
                  </a:lnTo>
                  <a:lnTo>
                    <a:pt x="1837637" y="292746"/>
                  </a:lnTo>
                  <a:lnTo>
                    <a:pt x="1851145" y="254408"/>
                  </a:lnTo>
                  <a:lnTo>
                    <a:pt x="1865056" y="218468"/>
                  </a:lnTo>
                  <a:lnTo>
                    <a:pt x="1894018" y="154067"/>
                  </a:lnTo>
                  <a:lnTo>
                    <a:pt x="1924389" y="100109"/>
                  </a:lnTo>
                  <a:lnTo>
                    <a:pt x="1956035" y="57158"/>
                  </a:lnTo>
                  <a:lnTo>
                    <a:pt x="1988820" y="25780"/>
                  </a:lnTo>
                  <a:lnTo>
                    <a:pt x="2022611" y="6539"/>
                  </a:lnTo>
                  <a:lnTo>
                    <a:pt x="2057273" y="0"/>
                  </a:lnTo>
                  <a:lnTo>
                    <a:pt x="2074831" y="1646"/>
                  </a:lnTo>
                  <a:lnTo>
                    <a:pt x="2092062" y="6539"/>
                  </a:lnTo>
                  <a:lnTo>
                    <a:pt x="2125856" y="25780"/>
                  </a:lnTo>
                  <a:lnTo>
                    <a:pt x="2158647" y="57158"/>
                  </a:lnTo>
                  <a:lnTo>
                    <a:pt x="2190299" y="100109"/>
                  </a:lnTo>
                  <a:lnTo>
                    <a:pt x="2220678" y="154067"/>
                  </a:lnTo>
                  <a:lnTo>
                    <a:pt x="2249649" y="218468"/>
                  </a:lnTo>
                  <a:lnTo>
                    <a:pt x="2263565" y="254408"/>
                  </a:lnTo>
                  <a:lnTo>
                    <a:pt x="2277078" y="292746"/>
                  </a:lnTo>
                  <a:lnTo>
                    <a:pt x="2290171" y="333413"/>
                  </a:lnTo>
                  <a:lnTo>
                    <a:pt x="2302828" y="376338"/>
                  </a:lnTo>
                  <a:lnTo>
                    <a:pt x="2315032" y="421449"/>
                  </a:lnTo>
                  <a:lnTo>
                    <a:pt x="2326766" y="468677"/>
                  </a:lnTo>
                  <a:lnTo>
                    <a:pt x="2338014" y="517951"/>
                  </a:lnTo>
                  <a:lnTo>
                    <a:pt x="2348757" y="569200"/>
                  </a:lnTo>
                  <a:lnTo>
                    <a:pt x="2358980" y="622354"/>
                  </a:lnTo>
                  <a:lnTo>
                    <a:pt x="2368666" y="677341"/>
                  </a:lnTo>
                  <a:lnTo>
                    <a:pt x="2377797" y="734092"/>
                  </a:lnTo>
                  <a:lnTo>
                    <a:pt x="2386358" y="792536"/>
                  </a:lnTo>
                  <a:lnTo>
                    <a:pt x="2394330" y="852602"/>
                  </a:lnTo>
                  <a:lnTo>
                    <a:pt x="2401698" y="914220"/>
                  </a:lnTo>
                  <a:lnTo>
                    <a:pt x="2408443" y="977318"/>
                  </a:lnTo>
                  <a:lnTo>
                    <a:pt x="2414551" y="1041827"/>
                  </a:lnTo>
                  <a:lnTo>
                    <a:pt x="2420003" y="1107676"/>
                  </a:lnTo>
                  <a:lnTo>
                    <a:pt x="2424782" y="1174794"/>
                  </a:lnTo>
                  <a:lnTo>
                    <a:pt x="2428873" y="1243110"/>
                  </a:lnTo>
                  <a:lnTo>
                    <a:pt x="2432258" y="1312554"/>
                  </a:lnTo>
                  <a:lnTo>
                    <a:pt x="2434919" y="1383056"/>
                  </a:lnTo>
                  <a:lnTo>
                    <a:pt x="2436842" y="1454545"/>
                  </a:lnTo>
                  <a:lnTo>
                    <a:pt x="2438007" y="1526949"/>
                  </a:lnTo>
                  <a:lnTo>
                    <a:pt x="2438400" y="1600200"/>
                  </a:lnTo>
                  <a:lnTo>
                    <a:pt x="2438007" y="1673448"/>
                  </a:lnTo>
                  <a:lnTo>
                    <a:pt x="2436842" y="1745851"/>
                  </a:lnTo>
                  <a:lnTo>
                    <a:pt x="2434919" y="1817337"/>
                  </a:lnTo>
                  <a:lnTo>
                    <a:pt x="2432258" y="1887838"/>
                  </a:lnTo>
                  <a:lnTo>
                    <a:pt x="2428873" y="1957281"/>
                  </a:lnTo>
                  <a:lnTo>
                    <a:pt x="2424782" y="2025597"/>
                  </a:lnTo>
                  <a:lnTo>
                    <a:pt x="2420003" y="2092714"/>
                  </a:lnTo>
                  <a:lnTo>
                    <a:pt x="2414551" y="2158562"/>
                  </a:lnTo>
                  <a:lnTo>
                    <a:pt x="2408443" y="2223070"/>
                  </a:lnTo>
                  <a:lnTo>
                    <a:pt x="2401698" y="2286168"/>
                  </a:lnTo>
                  <a:lnTo>
                    <a:pt x="2394330" y="2347786"/>
                  </a:lnTo>
                  <a:lnTo>
                    <a:pt x="2386358" y="2407852"/>
                  </a:lnTo>
                  <a:lnTo>
                    <a:pt x="2377797" y="2466296"/>
                  </a:lnTo>
                  <a:lnTo>
                    <a:pt x="2368666" y="2523047"/>
                  </a:lnTo>
                  <a:lnTo>
                    <a:pt x="2358980" y="2578035"/>
                  </a:lnTo>
                  <a:lnTo>
                    <a:pt x="2348757" y="2631189"/>
                  </a:lnTo>
                  <a:lnTo>
                    <a:pt x="2338014" y="2682438"/>
                  </a:lnTo>
                  <a:lnTo>
                    <a:pt x="2326767" y="2731712"/>
                  </a:lnTo>
                  <a:lnTo>
                    <a:pt x="2315032" y="2778941"/>
                  </a:lnTo>
                  <a:lnTo>
                    <a:pt x="2302828" y="2824053"/>
                  </a:lnTo>
                  <a:lnTo>
                    <a:pt x="2290171" y="2866978"/>
                  </a:lnTo>
                  <a:lnTo>
                    <a:pt x="2277078" y="2907646"/>
                  </a:lnTo>
                  <a:lnTo>
                    <a:pt x="2263565" y="2945985"/>
                  </a:lnTo>
                  <a:lnTo>
                    <a:pt x="2249649" y="2981926"/>
                  </a:lnTo>
                  <a:lnTo>
                    <a:pt x="2220678" y="3046328"/>
                  </a:lnTo>
                  <a:lnTo>
                    <a:pt x="2190299" y="3100287"/>
                  </a:lnTo>
                  <a:lnTo>
                    <a:pt x="2158647" y="3143239"/>
                  </a:lnTo>
                  <a:lnTo>
                    <a:pt x="2125856" y="3174618"/>
                  </a:lnTo>
                  <a:lnTo>
                    <a:pt x="2092062" y="3193860"/>
                  </a:lnTo>
                  <a:lnTo>
                    <a:pt x="2057400" y="3200400"/>
                  </a:lnTo>
                  <a:lnTo>
                    <a:pt x="2039958" y="3198753"/>
                  </a:lnTo>
                  <a:lnTo>
                    <a:pt x="2022718" y="3193860"/>
                  </a:lnTo>
                  <a:lnTo>
                    <a:pt x="1988909" y="3174618"/>
                  </a:lnTo>
                  <a:lnTo>
                    <a:pt x="1956108" y="3143239"/>
                  </a:lnTo>
                  <a:lnTo>
                    <a:pt x="1924449" y="3100287"/>
                  </a:lnTo>
                  <a:lnTo>
                    <a:pt x="1894066" y="3046328"/>
                  </a:lnTo>
                  <a:lnTo>
                    <a:pt x="1865093" y="2981926"/>
                  </a:lnTo>
                  <a:lnTo>
                    <a:pt x="1851178" y="2945985"/>
                  </a:lnTo>
                  <a:lnTo>
                    <a:pt x="1837666" y="2907646"/>
                  </a:lnTo>
                  <a:lnTo>
                    <a:pt x="1824574" y="2866978"/>
                  </a:lnTo>
                  <a:lnTo>
                    <a:pt x="1811918" y="2824053"/>
                  </a:lnTo>
                  <a:lnTo>
                    <a:pt x="1799716" y="2778941"/>
                  </a:lnTo>
                  <a:lnTo>
                    <a:pt x="1787985" y="2731712"/>
                  </a:lnTo>
                  <a:lnTo>
                    <a:pt x="1776740" y="2682438"/>
                  </a:lnTo>
                  <a:lnTo>
                    <a:pt x="1766000" y="2631189"/>
                  </a:lnTo>
                  <a:lnTo>
                    <a:pt x="1755780" y="2578035"/>
                  </a:lnTo>
                  <a:lnTo>
                    <a:pt x="1746098" y="2523047"/>
                  </a:lnTo>
                  <a:lnTo>
                    <a:pt x="1736970" y="2466296"/>
                  </a:lnTo>
                  <a:lnTo>
                    <a:pt x="1728413" y="2407852"/>
                  </a:lnTo>
                  <a:lnTo>
                    <a:pt x="1720444" y="2347786"/>
                  </a:lnTo>
                  <a:lnTo>
                    <a:pt x="1713080" y="2286168"/>
                  </a:lnTo>
                  <a:lnTo>
                    <a:pt x="1706338" y="2223070"/>
                  </a:lnTo>
                  <a:lnTo>
                    <a:pt x="1700234" y="2158562"/>
                  </a:lnTo>
                  <a:lnTo>
                    <a:pt x="1694785" y="2092714"/>
                  </a:lnTo>
                  <a:lnTo>
                    <a:pt x="1690008" y="2025597"/>
                  </a:lnTo>
                  <a:lnTo>
                    <a:pt x="1685920" y="1957281"/>
                  </a:lnTo>
                  <a:lnTo>
                    <a:pt x="1682537" y="1887838"/>
                  </a:lnTo>
                  <a:lnTo>
                    <a:pt x="1679877" y="1817337"/>
                  </a:lnTo>
                  <a:lnTo>
                    <a:pt x="1677956" y="1745851"/>
                  </a:lnTo>
                  <a:lnTo>
                    <a:pt x="1676792" y="1673448"/>
                  </a:lnTo>
                  <a:lnTo>
                    <a:pt x="1676400" y="1600200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905250" y="2819399"/>
              <a:ext cx="1028700" cy="3733800"/>
            </a:xfrm>
            <a:custGeom>
              <a:avLst/>
              <a:gdLst/>
              <a:ahLst/>
              <a:cxnLst/>
              <a:rect l="l" t="t" r="r" b="b"/>
              <a:pathLst>
                <a:path w="1028700" h="3733800">
                  <a:moveTo>
                    <a:pt x="114300" y="190500"/>
                  </a:moveTo>
                  <a:lnTo>
                    <a:pt x="76200" y="190500"/>
                  </a:lnTo>
                  <a:lnTo>
                    <a:pt x="76200" y="0"/>
                  </a:lnTo>
                  <a:lnTo>
                    <a:pt x="38100" y="0"/>
                  </a:lnTo>
                  <a:lnTo>
                    <a:pt x="38100" y="190500"/>
                  </a:lnTo>
                  <a:lnTo>
                    <a:pt x="0" y="190500"/>
                  </a:lnTo>
                  <a:lnTo>
                    <a:pt x="57150" y="304800"/>
                  </a:lnTo>
                  <a:lnTo>
                    <a:pt x="104775" y="209550"/>
                  </a:lnTo>
                  <a:lnTo>
                    <a:pt x="114300" y="190500"/>
                  </a:lnTo>
                  <a:close/>
                </a:path>
                <a:path w="1028700" h="3733800">
                  <a:moveTo>
                    <a:pt x="1028700" y="3543300"/>
                  </a:moveTo>
                  <a:lnTo>
                    <a:pt x="1019175" y="3524250"/>
                  </a:lnTo>
                  <a:lnTo>
                    <a:pt x="971550" y="3429000"/>
                  </a:lnTo>
                  <a:lnTo>
                    <a:pt x="914400" y="3543300"/>
                  </a:lnTo>
                  <a:lnTo>
                    <a:pt x="952500" y="3543300"/>
                  </a:lnTo>
                  <a:lnTo>
                    <a:pt x="952500" y="3733800"/>
                  </a:lnTo>
                  <a:lnTo>
                    <a:pt x="990600" y="3733800"/>
                  </a:lnTo>
                  <a:lnTo>
                    <a:pt x="990600" y="3543300"/>
                  </a:lnTo>
                  <a:lnTo>
                    <a:pt x="1028700" y="354330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6200" y="4114800"/>
              <a:ext cx="2362200" cy="822325"/>
            </a:xfrm>
            <a:custGeom>
              <a:avLst/>
              <a:gdLst/>
              <a:ahLst/>
              <a:cxnLst/>
              <a:rect l="l" t="t" r="r" b="b"/>
              <a:pathLst>
                <a:path w="2362200" h="822325">
                  <a:moveTo>
                    <a:pt x="2362200" y="0"/>
                  </a:moveTo>
                  <a:lnTo>
                    <a:pt x="0" y="0"/>
                  </a:lnTo>
                  <a:lnTo>
                    <a:pt x="0" y="822325"/>
                  </a:lnTo>
                  <a:lnTo>
                    <a:pt x="2362200" y="822325"/>
                  </a:lnTo>
                  <a:lnTo>
                    <a:pt x="236220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73354" y="4141723"/>
            <a:ext cx="216789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99"/>
                </a:solidFill>
                <a:latin typeface="Arial"/>
                <a:cs typeface="Arial"/>
              </a:rPr>
              <a:t>n</a:t>
            </a:r>
            <a:r>
              <a:rPr dirty="0" sz="2400" spc="-5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00099"/>
                </a:solidFill>
                <a:latin typeface="Arial"/>
                <a:cs typeface="Arial"/>
              </a:rPr>
              <a:t>fasores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400">
                <a:solidFill>
                  <a:srgbClr val="000099"/>
                </a:solidFill>
                <a:latin typeface="Arial"/>
                <a:cs typeface="Arial"/>
              </a:rPr>
              <a:t>desequilibrados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191000" y="2362200"/>
            <a:ext cx="3429000" cy="822325"/>
          </a:xfrm>
          <a:custGeom>
            <a:avLst/>
            <a:gdLst/>
            <a:ahLst/>
            <a:cxnLst/>
            <a:rect l="l" t="t" r="r" b="b"/>
            <a:pathLst>
              <a:path w="3429000" h="822325">
                <a:moveTo>
                  <a:pt x="3429000" y="0"/>
                </a:moveTo>
                <a:lnTo>
                  <a:pt x="0" y="0"/>
                </a:lnTo>
                <a:lnTo>
                  <a:pt x="0" y="822325"/>
                </a:lnTo>
                <a:lnTo>
                  <a:pt x="3429000" y="822325"/>
                </a:lnTo>
                <a:lnTo>
                  <a:pt x="3429000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18440" y="637921"/>
            <a:ext cx="7646034" cy="3008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5400" marR="17780">
              <a:lnSpc>
                <a:spcPct val="100000"/>
              </a:lnSpc>
              <a:spcBef>
                <a:spcPts val="100"/>
              </a:spcBef>
            </a:pP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Fortescue </a:t>
            </a:r>
            <a:r>
              <a:rPr dirty="0" sz="2400" spc="-5">
                <a:latin typeface="Arial Rounded MT Bold"/>
                <a:cs typeface="Arial Rounded MT Bold"/>
              </a:rPr>
              <a:t>demostró que un conjunto  </a:t>
            </a:r>
            <a:r>
              <a:rPr dirty="0" sz="2400" spc="-10">
                <a:latin typeface="Arial Rounded MT Bold"/>
                <a:cs typeface="Arial Rounded MT Bold"/>
              </a:rPr>
              <a:t>desequilibrado </a:t>
            </a:r>
            <a:r>
              <a:rPr dirty="0" sz="2400" spc="-5">
                <a:latin typeface="Arial Rounded MT Bold"/>
                <a:cs typeface="Arial Rounded MT Bold"/>
              </a:rPr>
              <a:t>de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n </a:t>
            </a:r>
            <a:r>
              <a:rPr dirty="0" sz="2400" spc="-20">
                <a:latin typeface="Arial Rounded MT Bold"/>
                <a:cs typeface="Arial Rounded MT Bold"/>
              </a:rPr>
              <a:t>fasores </a:t>
            </a:r>
            <a:r>
              <a:rPr dirty="0" sz="2400" spc="5">
                <a:latin typeface="Arial Rounded MT Bold"/>
                <a:cs typeface="Arial Rounded MT Bold"/>
              </a:rPr>
              <a:t>se </a:t>
            </a:r>
            <a:r>
              <a:rPr dirty="0" sz="2400" spc="-10">
                <a:latin typeface="Arial Rounded MT Bold"/>
                <a:cs typeface="Arial Rounded MT Bold"/>
              </a:rPr>
              <a:t>puede </a:t>
            </a:r>
            <a:r>
              <a:rPr dirty="0" sz="2400" spc="-15">
                <a:latin typeface="Arial Rounded MT Bold"/>
                <a:cs typeface="Arial Rounded MT Bold"/>
              </a:rPr>
              <a:t>resolver  </a:t>
            </a:r>
            <a:r>
              <a:rPr dirty="0" sz="2400" spc="-20">
                <a:latin typeface="Arial Rounded MT Bold"/>
                <a:cs typeface="Arial Rounded MT Bold"/>
              </a:rPr>
              <a:t>dentro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n-1 </a:t>
            </a:r>
            <a:r>
              <a:rPr dirty="0" sz="2400" spc="-5">
                <a:latin typeface="Arial Rounded MT Bold"/>
                <a:cs typeface="Arial Rounded MT Bold"/>
              </a:rPr>
              <a:t>sistemas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10">
                <a:latin typeface="Arial Rounded MT Bold"/>
                <a:cs typeface="Arial Rounded MT Bold"/>
              </a:rPr>
              <a:t>fase equilibrados </a:t>
            </a:r>
            <a:r>
              <a:rPr dirty="0" sz="2400">
                <a:latin typeface="Arial Rounded MT Bold"/>
                <a:cs typeface="Arial Rounded MT Bold"/>
              </a:rPr>
              <a:t>de  </a:t>
            </a:r>
            <a:r>
              <a:rPr dirty="0" sz="2400" spc="-15">
                <a:latin typeface="Arial Rounded MT Bold"/>
                <a:cs typeface="Arial Rounded MT Bold"/>
              </a:rPr>
              <a:t>diferente</a:t>
            </a:r>
            <a:r>
              <a:rPr dirty="0" sz="2400" spc="570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secuencia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15">
                <a:latin typeface="Arial Rounded MT Bold"/>
                <a:cs typeface="Arial Rounded MT Bold"/>
              </a:rPr>
              <a:t>fase</a:t>
            </a:r>
            <a:r>
              <a:rPr dirty="0" sz="2400" spc="570"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 spc="-5">
                <a:latin typeface="Arial Rounded MT Bold"/>
                <a:cs typeface="Arial Rounded MT Bold"/>
              </a:rPr>
              <a:t>un sistema </a:t>
            </a:r>
            <a:r>
              <a:rPr dirty="0" sz="2400" spc="20">
                <a:latin typeface="Arial Rounded MT Bold"/>
                <a:cs typeface="Arial Rounded MT Bold"/>
              </a:rPr>
              <a:t>de  </a:t>
            </a:r>
            <a:r>
              <a:rPr dirty="0" sz="2400" spc="-10">
                <a:latin typeface="Arial Rounded MT Bold"/>
                <a:cs typeface="Arial Rounded MT Bold"/>
              </a:rPr>
              <a:t>secuencia</a:t>
            </a:r>
            <a:r>
              <a:rPr dirty="0" sz="2400" spc="15">
                <a:latin typeface="Arial Rounded MT Bold"/>
                <a:cs typeface="Arial Rounded MT Bold"/>
              </a:rPr>
              <a:t> </a:t>
            </a:r>
            <a:r>
              <a:rPr dirty="0" sz="2400" spc="-50">
                <a:latin typeface="Arial Rounded MT Bold"/>
                <a:cs typeface="Arial Rounded MT Bold"/>
              </a:rPr>
              <a:t>cero.</a:t>
            </a:r>
            <a:endParaRPr sz="2400">
              <a:latin typeface="Arial Rounded MT Bold"/>
              <a:cs typeface="Arial Rounded MT Bold"/>
            </a:endParaRPr>
          </a:p>
          <a:p>
            <a:pPr marL="4330065">
              <a:lnSpc>
                <a:spcPts val="2265"/>
              </a:lnSpc>
            </a:pPr>
            <a:r>
              <a:rPr dirty="0" sz="2400">
                <a:solidFill>
                  <a:srgbClr val="000099"/>
                </a:solidFill>
                <a:latin typeface="Arial"/>
                <a:cs typeface="Arial"/>
              </a:rPr>
              <a:t>primer </a:t>
            </a:r>
            <a:r>
              <a:rPr dirty="0" sz="2400" spc="-5">
                <a:solidFill>
                  <a:srgbClr val="000099"/>
                </a:solidFill>
                <a:latin typeface="Arial"/>
                <a:cs typeface="Arial"/>
              </a:rPr>
              <a:t>conjunto de</a:t>
            </a:r>
            <a:r>
              <a:rPr dirty="0" sz="2400" spc="-15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99"/>
                </a:solidFill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  <a:p>
            <a:pPr marL="4322445">
              <a:lnSpc>
                <a:spcPct val="100000"/>
              </a:lnSpc>
            </a:pPr>
            <a:r>
              <a:rPr dirty="0" sz="2400">
                <a:solidFill>
                  <a:srgbClr val="000099"/>
                </a:solidFill>
                <a:latin typeface="Arial"/>
                <a:cs typeface="Arial"/>
              </a:rPr>
              <a:t>fasores</a:t>
            </a:r>
            <a:r>
              <a:rPr dirty="0" sz="2400" spc="-4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00099"/>
                </a:solidFill>
                <a:latin typeface="Arial"/>
                <a:cs typeface="Arial"/>
              </a:rPr>
              <a:t>equilibrados</a:t>
            </a:r>
            <a:endParaRPr sz="2400">
              <a:latin typeface="Arial"/>
              <a:cs typeface="Arial"/>
            </a:endParaRPr>
          </a:p>
          <a:p>
            <a:pPr marL="2827020">
              <a:lnSpc>
                <a:spcPct val="100000"/>
              </a:lnSpc>
              <a:spcBef>
                <a:spcPts val="340"/>
              </a:spcBef>
              <a:tabLst>
                <a:tab pos="3290570" algn="l"/>
              </a:tabLst>
            </a:pPr>
            <a:r>
              <a:rPr dirty="0" sz="3000" spc="-45" i="1">
                <a:latin typeface="Times New Roman"/>
                <a:cs typeface="Times New Roman"/>
              </a:rPr>
              <a:t>V</a:t>
            </a:r>
            <a:r>
              <a:rPr dirty="0" baseline="-26143" sz="2550" spc="-67" i="1">
                <a:latin typeface="Times New Roman"/>
                <a:cs typeface="Times New Roman"/>
              </a:rPr>
              <a:t>a	</a:t>
            </a:r>
            <a:r>
              <a:rPr dirty="0" sz="3000">
                <a:latin typeface="Symbol"/>
                <a:cs typeface="Symbol"/>
              </a:rPr>
              <a:t></a:t>
            </a:r>
            <a:r>
              <a:rPr dirty="0" sz="3000" spc="-350">
                <a:latin typeface="Times New Roman"/>
                <a:cs typeface="Times New Roman"/>
              </a:rPr>
              <a:t> </a:t>
            </a:r>
            <a:r>
              <a:rPr dirty="0" sz="3000" spc="-25" i="1">
                <a:latin typeface="Times New Roman"/>
                <a:cs typeface="Times New Roman"/>
              </a:rPr>
              <a:t>V</a:t>
            </a:r>
            <a:r>
              <a:rPr dirty="0" baseline="-26143" sz="2550" spc="-37" i="1">
                <a:latin typeface="Times New Roman"/>
                <a:cs typeface="Times New Roman"/>
              </a:rPr>
              <a:t>a</a:t>
            </a:r>
            <a:r>
              <a:rPr dirty="0" baseline="-26143" sz="2550" spc="-37">
                <a:latin typeface="Times New Roman"/>
                <a:cs typeface="Times New Roman"/>
              </a:rPr>
              <a:t>1</a:t>
            </a:r>
            <a:r>
              <a:rPr dirty="0" baseline="-26143" sz="2550" spc="359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84">
                <a:latin typeface="Times New Roman"/>
                <a:cs typeface="Times New Roman"/>
              </a:rPr>
              <a:t> </a:t>
            </a:r>
            <a:r>
              <a:rPr dirty="0" sz="3000" spc="-45" i="1">
                <a:latin typeface="Times New Roman"/>
                <a:cs typeface="Times New Roman"/>
              </a:rPr>
              <a:t>V</a:t>
            </a:r>
            <a:r>
              <a:rPr dirty="0" baseline="-26143" sz="2550" spc="-67" i="1">
                <a:latin typeface="Times New Roman"/>
                <a:cs typeface="Times New Roman"/>
              </a:rPr>
              <a:t>a</a:t>
            </a:r>
            <a:r>
              <a:rPr dirty="0" baseline="-26143" sz="2550" spc="-375" i="1">
                <a:latin typeface="Times New Roman"/>
                <a:cs typeface="Times New Roman"/>
              </a:rPr>
              <a:t> </a:t>
            </a:r>
            <a:r>
              <a:rPr dirty="0" baseline="-26143" sz="2550" spc="22">
                <a:latin typeface="Times New Roman"/>
                <a:cs typeface="Times New Roman"/>
              </a:rPr>
              <a:t>2</a:t>
            </a:r>
            <a:r>
              <a:rPr dirty="0" baseline="-26143" sz="2550" spc="547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84">
                <a:latin typeface="Times New Roman"/>
                <a:cs typeface="Times New Roman"/>
              </a:rPr>
              <a:t> </a:t>
            </a:r>
            <a:r>
              <a:rPr dirty="0" sz="3000" spc="20" i="1">
                <a:latin typeface="Times New Roman"/>
                <a:cs typeface="Times New Roman"/>
              </a:rPr>
              <a:t>V</a:t>
            </a:r>
            <a:r>
              <a:rPr dirty="0" baseline="-26143" sz="2550" spc="30" i="1">
                <a:latin typeface="Times New Roman"/>
                <a:cs typeface="Times New Roman"/>
              </a:rPr>
              <a:t>a</a:t>
            </a:r>
            <a:r>
              <a:rPr dirty="0" baseline="-26143" sz="2550" spc="30">
                <a:latin typeface="Times New Roman"/>
                <a:cs typeface="Times New Roman"/>
              </a:rPr>
              <a:t>3</a:t>
            </a:r>
            <a:r>
              <a:rPr dirty="0" baseline="-26143" sz="2550" spc="457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385">
                <a:latin typeface="Times New Roman"/>
                <a:cs typeface="Times New Roman"/>
              </a:rPr>
              <a:t> </a:t>
            </a:r>
            <a:r>
              <a:rPr dirty="0" sz="3000" spc="-5">
                <a:latin typeface="Times New Roman"/>
                <a:cs typeface="Times New Roman"/>
              </a:rPr>
              <a:t>...</a:t>
            </a:r>
            <a:r>
              <a:rPr dirty="0" sz="3000" spc="-434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</a:t>
            </a:r>
            <a:r>
              <a:rPr dirty="0" sz="3000" spc="-490">
                <a:latin typeface="Times New Roman"/>
                <a:cs typeface="Times New Roman"/>
              </a:rPr>
              <a:t> </a:t>
            </a:r>
            <a:r>
              <a:rPr dirty="0" sz="3000" spc="-25" i="1">
                <a:latin typeface="Times New Roman"/>
                <a:cs typeface="Times New Roman"/>
              </a:rPr>
              <a:t>V</a:t>
            </a:r>
            <a:r>
              <a:rPr dirty="0" baseline="-26143" sz="2550" spc="-37" i="1">
                <a:latin typeface="Times New Roman"/>
                <a:cs typeface="Times New Roman"/>
              </a:rPr>
              <a:t>an</a:t>
            </a:r>
            <a:endParaRPr baseline="-26143" sz="255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943350" y="2800350"/>
            <a:ext cx="5200650" cy="4057650"/>
            <a:chOff x="3943350" y="2800350"/>
            <a:chExt cx="5200650" cy="4057650"/>
          </a:xfrm>
        </p:grpSpPr>
        <p:sp>
          <p:nvSpPr>
            <p:cNvPr id="15" name="object 15"/>
            <p:cNvSpPr/>
            <p:nvPr/>
          </p:nvSpPr>
          <p:spPr>
            <a:xfrm>
              <a:off x="3962400" y="2819400"/>
              <a:ext cx="533400" cy="0"/>
            </a:xfrm>
            <a:custGeom>
              <a:avLst/>
              <a:gdLst/>
              <a:ahLst/>
              <a:cxnLst/>
              <a:rect l="l" t="t" r="r" b="b"/>
              <a:pathLst>
                <a:path w="533400" h="0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715000" y="6035675"/>
              <a:ext cx="3429000" cy="822325"/>
            </a:xfrm>
            <a:custGeom>
              <a:avLst/>
              <a:gdLst/>
              <a:ahLst/>
              <a:cxnLst/>
              <a:rect l="l" t="t" r="r" b="b"/>
              <a:pathLst>
                <a:path w="3429000" h="822325">
                  <a:moveTo>
                    <a:pt x="3429000" y="0"/>
                  </a:moveTo>
                  <a:lnTo>
                    <a:pt x="0" y="0"/>
                  </a:lnTo>
                  <a:lnTo>
                    <a:pt x="0" y="822325"/>
                  </a:lnTo>
                  <a:lnTo>
                    <a:pt x="3429000" y="822325"/>
                  </a:lnTo>
                  <a:lnTo>
                    <a:pt x="342900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5715000" y="6035675"/>
            <a:ext cx="3429000" cy="822325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algn="ctr" marL="3810">
              <a:lnSpc>
                <a:spcPct val="100000"/>
              </a:lnSpc>
              <a:spcBef>
                <a:spcPts val="320"/>
              </a:spcBef>
            </a:pPr>
            <a:r>
              <a:rPr dirty="0" sz="2400">
                <a:solidFill>
                  <a:srgbClr val="000099"/>
                </a:solidFill>
                <a:latin typeface="Arial"/>
                <a:cs typeface="Arial"/>
              </a:rPr>
              <a:t>segundo conjunto de</a:t>
            </a:r>
            <a:r>
              <a:rPr dirty="0" sz="2400" spc="-8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99"/>
                </a:solidFill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  <a:p>
            <a:pPr algn="ctr" marL="2540">
              <a:lnSpc>
                <a:spcPct val="100000"/>
              </a:lnSpc>
            </a:pPr>
            <a:r>
              <a:rPr dirty="0" sz="2400">
                <a:solidFill>
                  <a:srgbClr val="000099"/>
                </a:solidFill>
                <a:latin typeface="Arial"/>
                <a:cs typeface="Arial"/>
              </a:rPr>
              <a:t>fasores</a:t>
            </a:r>
            <a:r>
              <a:rPr dirty="0" sz="2400" spc="-45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00099"/>
                </a:solidFill>
                <a:latin typeface="Arial"/>
                <a:cs typeface="Arial"/>
              </a:rPr>
              <a:t>equilibrados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477000" y="3048000"/>
            <a:ext cx="762000" cy="3200400"/>
          </a:xfrm>
          <a:custGeom>
            <a:avLst/>
            <a:gdLst/>
            <a:ahLst/>
            <a:cxnLst/>
            <a:rect l="l" t="t" r="r" b="b"/>
            <a:pathLst>
              <a:path w="762000" h="3200400">
                <a:moveTo>
                  <a:pt x="0" y="1600200"/>
                </a:moveTo>
                <a:lnTo>
                  <a:pt x="392" y="1526949"/>
                </a:lnTo>
                <a:lnTo>
                  <a:pt x="1556" y="1454545"/>
                </a:lnTo>
                <a:lnTo>
                  <a:pt x="3477" y="1383056"/>
                </a:lnTo>
                <a:lnTo>
                  <a:pt x="6137" y="1312554"/>
                </a:lnTo>
                <a:lnTo>
                  <a:pt x="9520" y="1243110"/>
                </a:lnTo>
                <a:lnTo>
                  <a:pt x="13608" y="1174794"/>
                </a:lnTo>
                <a:lnTo>
                  <a:pt x="18385" y="1107676"/>
                </a:lnTo>
                <a:lnTo>
                  <a:pt x="23834" y="1041827"/>
                </a:lnTo>
                <a:lnTo>
                  <a:pt x="29938" y="977318"/>
                </a:lnTo>
                <a:lnTo>
                  <a:pt x="36680" y="914220"/>
                </a:lnTo>
                <a:lnTo>
                  <a:pt x="44044" y="852602"/>
                </a:lnTo>
                <a:lnTo>
                  <a:pt x="52013" y="792536"/>
                </a:lnTo>
                <a:lnTo>
                  <a:pt x="60570" y="734092"/>
                </a:lnTo>
                <a:lnTo>
                  <a:pt x="69698" y="677341"/>
                </a:lnTo>
                <a:lnTo>
                  <a:pt x="79380" y="622354"/>
                </a:lnTo>
                <a:lnTo>
                  <a:pt x="89600" y="569200"/>
                </a:lnTo>
                <a:lnTo>
                  <a:pt x="100340" y="517951"/>
                </a:lnTo>
                <a:lnTo>
                  <a:pt x="111585" y="468677"/>
                </a:lnTo>
                <a:lnTo>
                  <a:pt x="123316" y="421449"/>
                </a:lnTo>
                <a:lnTo>
                  <a:pt x="135518" y="376338"/>
                </a:lnTo>
                <a:lnTo>
                  <a:pt x="148174" y="333413"/>
                </a:lnTo>
                <a:lnTo>
                  <a:pt x="161266" y="292746"/>
                </a:lnTo>
                <a:lnTo>
                  <a:pt x="174778" y="254408"/>
                </a:lnTo>
                <a:lnTo>
                  <a:pt x="188693" y="218468"/>
                </a:lnTo>
                <a:lnTo>
                  <a:pt x="217666" y="154067"/>
                </a:lnTo>
                <a:lnTo>
                  <a:pt x="248049" y="100109"/>
                </a:lnTo>
                <a:lnTo>
                  <a:pt x="279708" y="57158"/>
                </a:lnTo>
                <a:lnTo>
                  <a:pt x="312509" y="25780"/>
                </a:lnTo>
                <a:lnTo>
                  <a:pt x="346318" y="6539"/>
                </a:lnTo>
                <a:lnTo>
                  <a:pt x="381000" y="0"/>
                </a:lnTo>
                <a:lnTo>
                  <a:pt x="398441" y="1646"/>
                </a:lnTo>
                <a:lnTo>
                  <a:pt x="415681" y="6539"/>
                </a:lnTo>
                <a:lnTo>
                  <a:pt x="449490" y="25780"/>
                </a:lnTo>
                <a:lnTo>
                  <a:pt x="482291" y="57158"/>
                </a:lnTo>
                <a:lnTo>
                  <a:pt x="513950" y="100109"/>
                </a:lnTo>
                <a:lnTo>
                  <a:pt x="544333" y="154067"/>
                </a:lnTo>
                <a:lnTo>
                  <a:pt x="573306" y="218468"/>
                </a:lnTo>
                <a:lnTo>
                  <a:pt x="587221" y="254408"/>
                </a:lnTo>
                <a:lnTo>
                  <a:pt x="600733" y="292746"/>
                </a:lnTo>
                <a:lnTo>
                  <a:pt x="613825" y="333413"/>
                </a:lnTo>
                <a:lnTo>
                  <a:pt x="626481" y="376338"/>
                </a:lnTo>
                <a:lnTo>
                  <a:pt x="638683" y="421449"/>
                </a:lnTo>
                <a:lnTo>
                  <a:pt x="650414" y="468677"/>
                </a:lnTo>
                <a:lnTo>
                  <a:pt x="661659" y="517951"/>
                </a:lnTo>
                <a:lnTo>
                  <a:pt x="672399" y="569200"/>
                </a:lnTo>
                <a:lnTo>
                  <a:pt x="682619" y="622354"/>
                </a:lnTo>
                <a:lnTo>
                  <a:pt x="692301" y="677341"/>
                </a:lnTo>
                <a:lnTo>
                  <a:pt x="701429" y="734092"/>
                </a:lnTo>
                <a:lnTo>
                  <a:pt x="709986" y="792536"/>
                </a:lnTo>
                <a:lnTo>
                  <a:pt x="717955" y="852602"/>
                </a:lnTo>
                <a:lnTo>
                  <a:pt x="725319" y="914220"/>
                </a:lnTo>
                <a:lnTo>
                  <a:pt x="732061" y="977318"/>
                </a:lnTo>
                <a:lnTo>
                  <a:pt x="738165" y="1041827"/>
                </a:lnTo>
                <a:lnTo>
                  <a:pt x="743614" y="1107676"/>
                </a:lnTo>
                <a:lnTo>
                  <a:pt x="748391" y="1174794"/>
                </a:lnTo>
                <a:lnTo>
                  <a:pt x="752479" y="1243110"/>
                </a:lnTo>
                <a:lnTo>
                  <a:pt x="755862" y="1312554"/>
                </a:lnTo>
                <a:lnTo>
                  <a:pt x="758522" y="1383056"/>
                </a:lnTo>
                <a:lnTo>
                  <a:pt x="760443" y="1454545"/>
                </a:lnTo>
                <a:lnTo>
                  <a:pt x="761607" y="1526949"/>
                </a:lnTo>
                <a:lnTo>
                  <a:pt x="762000" y="1600200"/>
                </a:lnTo>
                <a:lnTo>
                  <a:pt x="761607" y="1673450"/>
                </a:lnTo>
                <a:lnTo>
                  <a:pt x="760443" y="1745854"/>
                </a:lnTo>
                <a:lnTo>
                  <a:pt x="758522" y="1817343"/>
                </a:lnTo>
                <a:lnTo>
                  <a:pt x="755862" y="1887845"/>
                </a:lnTo>
                <a:lnTo>
                  <a:pt x="752479" y="1957289"/>
                </a:lnTo>
                <a:lnTo>
                  <a:pt x="748391" y="2025605"/>
                </a:lnTo>
                <a:lnTo>
                  <a:pt x="743614" y="2092723"/>
                </a:lnTo>
                <a:lnTo>
                  <a:pt x="738165" y="2158572"/>
                </a:lnTo>
                <a:lnTo>
                  <a:pt x="732061" y="2223081"/>
                </a:lnTo>
                <a:lnTo>
                  <a:pt x="725319" y="2286179"/>
                </a:lnTo>
                <a:lnTo>
                  <a:pt x="717955" y="2347797"/>
                </a:lnTo>
                <a:lnTo>
                  <a:pt x="709986" y="2407863"/>
                </a:lnTo>
                <a:lnTo>
                  <a:pt x="701429" y="2466307"/>
                </a:lnTo>
                <a:lnTo>
                  <a:pt x="692301" y="2523058"/>
                </a:lnTo>
                <a:lnTo>
                  <a:pt x="682619" y="2578045"/>
                </a:lnTo>
                <a:lnTo>
                  <a:pt x="672399" y="2631199"/>
                </a:lnTo>
                <a:lnTo>
                  <a:pt x="661659" y="2682448"/>
                </a:lnTo>
                <a:lnTo>
                  <a:pt x="650414" y="2731722"/>
                </a:lnTo>
                <a:lnTo>
                  <a:pt x="638683" y="2778950"/>
                </a:lnTo>
                <a:lnTo>
                  <a:pt x="626481" y="2824061"/>
                </a:lnTo>
                <a:lnTo>
                  <a:pt x="613825" y="2866986"/>
                </a:lnTo>
                <a:lnTo>
                  <a:pt x="600733" y="2907653"/>
                </a:lnTo>
                <a:lnTo>
                  <a:pt x="587221" y="2945991"/>
                </a:lnTo>
                <a:lnTo>
                  <a:pt x="573306" y="2981931"/>
                </a:lnTo>
                <a:lnTo>
                  <a:pt x="544333" y="3046332"/>
                </a:lnTo>
                <a:lnTo>
                  <a:pt x="513950" y="3100290"/>
                </a:lnTo>
                <a:lnTo>
                  <a:pt x="482291" y="3143241"/>
                </a:lnTo>
                <a:lnTo>
                  <a:pt x="449490" y="3174619"/>
                </a:lnTo>
                <a:lnTo>
                  <a:pt x="415681" y="3193860"/>
                </a:lnTo>
                <a:lnTo>
                  <a:pt x="381000" y="3200400"/>
                </a:lnTo>
                <a:lnTo>
                  <a:pt x="363558" y="3198753"/>
                </a:lnTo>
                <a:lnTo>
                  <a:pt x="346318" y="3193860"/>
                </a:lnTo>
                <a:lnTo>
                  <a:pt x="312509" y="3174619"/>
                </a:lnTo>
                <a:lnTo>
                  <a:pt x="279708" y="3143241"/>
                </a:lnTo>
                <a:lnTo>
                  <a:pt x="248049" y="3100290"/>
                </a:lnTo>
                <a:lnTo>
                  <a:pt x="217666" y="3046332"/>
                </a:lnTo>
                <a:lnTo>
                  <a:pt x="188693" y="2981931"/>
                </a:lnTo>
                <a:lnTo>
                  <a:pt x="174778" y="2945991"/>
                </a:lnTo>
                <a:lnTo>
                  <a:pt x="161266" y="2907653"/>
                </a:lnTo>
                <a:lnTo>
                  <a:pt x="148174" y="2866986"/>
                </a:lnTo>
                <a:lnTo>
                  <a:pt x="135518" y="2824061"/>
                </a:lnTo>
                <a:lnTo>
                  <a:pt x="123316" y="2778950"/>
                </a:lnTo>
                <a:lnTo>
                  <a:pt x="111585" y="2731722"/>
                </a:lnTo>
                <a:lnTo>
                  <a:pt x="100340" y="2682448"/>
                </a:lnTo>
                <a:lnTo>
                  <a:pt x="89600" y="2631199"/>
                </a:lnTo>
                <a:lnTo>
                  <a:pt x="79380" y="2578045"/>
                </a:lnTo>
                <a:lnTo>
                  <a:pt x="69698" y="2523058"/>
                </a:lnTo>
                <a:lnTo>
                  <a:pt x="60570" y="2466307"/>
                </a:lnTo>
                <a:lnTo>
                  <a:pt x="52013" y="2407863"/>
                </a:lnTo>
                <a:lnTo>
                  <a:pt x="44044" y="2347797"/>
                </a:lnTo>
                <a:lnTo>
                  <a:pt x="36680" y="2286179"/>
                </a:lnTo>
                <a:lnTo>
                  <a:pt x="29938" y="2223081"/>
                </a:lnTo>
                <a:lnTo>
                  <a:pt x="23834" y="2158572"/>
                </a:lnTo>
                <a:lnTo>
                  <a:pt x="18385" y="2092723"/>
                </a:lnTo>
                <a:lnTo>
                  <a:pt x="13608" y="2025605"/>
                </a:lnTo>
                <a:lnTo>
                  <a:pt x="9520" y="1957289"/>
                </a:lnTo>
                <a:lnTo>
                  <a:pt x="6137" y="1887845"/>
                </a:lnTo>
                <a:lnTo>
                  <a:pt x="3477" y="1817343"/>
                </a:lnTo>
                <a:lnTo>
                  <a:pt x="1556" y="1745854"/>
                </a:lnTo>
                <a:lnTo>
                  <a:pt x="392" y="1673450"/>
                </a:lnTo>
                <a:lnTo>
                  <a:pt x="0" y="1600200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9" name="object 19"/>
          <p:cNvGrpSpPr/>
          <p:nvPr/>
        </p:nvGrpSpPr>
        <p:grpSpPr>
          <a:xfrm>
            <a:off x="2286000" y="4438650"/>
            <a:ext cx="3429000" cy="2133600"/>
            <a:chOff x="2286000" y="4438650"/>
            <a:chExt cx="3429000" cy="2133600"/>
          </a:xfrm>
        </p:grpSpPr>
        <p:sp>
          <p:nvSpPr>
            <p:cNvPr id="20" name="object 20"/>
            <p:cNvSpPr/>
            <p:nvPr/>
          </p:nvSpPr>
          <p:spPr>
            <a:xfrm>
              <a:off x="4876800" y="6553200"/>
              <a:ext cx="838200" cy="0"/>
            </a:xfrm>
            <a:custGeom>
              <a:avLst/>
              <a:gdLst/>
              <a:ahLst/>
              <a:cxnLst/>
              <a:rect l="l" t="t" r="r" b="b"/>
              <a:pathLst>
                <a:path w="838200" h="0">
                  <a:moveTo>
                    <a:pt x="0" y="0"/>
                  </a:moveTo>
                  <a:lnTo>
                    <a:pt x="838200" y="0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286000" y="4438650"/>
              <a:ext cx="662305" cy="114300"/>
            </a:xfrm>
            <a:custGeom>
              <a:avLst/>
              <a:gdLst/>
              <a:ahLst/>
              <a:cxnLst/>
              <a:rect l="l" t="t" r="r" b="b"/>
              <a:pathLst>
                <a:path w="662305" h="114300">
                  <a:moveTo>
                    <a:pt x="547624" y="0"/>
                  </a:moveTo>
                  <a:lnTo>
                    <a:pt x="547624" y="114300"/>
                  </a:lnTo>
                  <a:lnTo>
                    <a:pt x="623824" y="76200"/>
                  </a:lnTo>
                  <a:lnTo>
                    <a:pt x="566674" y="76200"/>
                  </a:lnTo>
                  <a:lnTo>
                    <a:pt x="566674" y="38100"/>
                  </a:lnTo>
                  <a:lnTo>
                    <a:pt x="623824" y="38100"/>
                  </a:lnTo>
                  <a:lnTo>
                    <a:pt x="547624" y="0"/>
                  </a:lnTo>
                  <a:close/>
                </a:path>
                <a:path w="662305" h="114300">
                  <a:moveTo>
                    <a:pt x="547624" y="38100"/>
                  </a:moveTo>
                  <a:lnTo>
                    <a:pt x="0" y="38100"/>
                  </a:lnTo>
                  <a:lnTo>
                    <a:pt x="0" y="76200"/>
                  </a:lnTo>
                  <a:lnTo>
                    <a:pt x="547624" y="76200"/>
                  </a:lnTo>
                  <a:lnTo>
                    <a:pt x="547624" y="38100"/>
                  </a:lnTo>
                  <a:close/>
                </a:path>
                <a:path w="662305" h="114300">
                  <a:moveTo>
                    <a:pt x="623824" y="38100"/>
                  </a:moveTo>
                  <a:lnTo>
                    <a:pt x="566674" y="38100"/>
                  </a:lnTo>
                  <a:lnTo>
                    <a:pt x="566674" y="76200"/>
                  </a:lnTo>
                  <a:lnTo>
                    <a:pt x="623824" y="76200"/>
                  </a:lnTo>
                  <a:lnTo>
                    <a:pt x="661924" y="57150"/>
                  </a:lnTo>
                  <a:lnTo>
                    <a:pt x="623824" y="3810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40" y="53403"/>
            <a:ext cx="462597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Componente</a:t>
            </a:r>
            <a:r>
              <a:rPr dirty="0" spc="-120"/>
              <a:t> </a:t>
            </a:r>
            <a:r>
              <a:rPr dirty="0" spc="-5"/>
              <a:t>simétricas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5029200"/>
            <a:ext cx="8915400" cy="1552575"/>
          </a:xfrm>
          <a:custGeom>
            <a:avLst/>
            <a:gdLst/>
            <a:ahLst/>
            <a:cxnLst/>
            <a:rect l="l" t="t" r="r" b="b"/>
            <a:pathLst>
              <a:path w="8915400" h="1552575">
                <a:moveTo>
                  <a:pt x="8915400" y="0"/>
                </a:moveTo>
                <a:lnTo>
                  <a:pt x="0" y="0"/>
                </a:lnTo>
                <a:lnTo>
                  <a:pt x="0" y="1552575"/>
                </a:lnTo>
                <a:lnTo>
                  <a:pt x="8915400" y="1552575"/>
                </a:lnTo>
                <a:lnTo>
                  <a:pt x="89154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37921"/>
            <a:ext cx="8760460" cy="5910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14681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60680" algn="l"/>
              </a:tabLst>
            </a:pPr>
            <a:r>
              <a:rPr dirty="0" sz="2400" spc="-5">
                <a:latin typeface="Arial Rounded MT Bold"/>
                <a:cs typeface="Arial Rounded MT Bold"/>
              </a:rPr>
              <a:t>El </a:t>
            </a:r>
            <a:r>
              <a:rPr dirty="0" sz="2400">
                <a:latin typeface="Arial Rounded MT Bold"/>
                <a:cs typeface="Arial Rounded MT Bold"/>
              </a:rPr>
              <a:t>primer </a:t>
            </a:r>
            <a:r>
              <a:rPr dirty="0" sz="2400" spc="-5">
                <a:latin typeface="Arial Rounded MT Bold"/>
                <a:cs typeface="Arial Rounded MT Bold"/>
              </a:rPr>
              <a:t>conjunto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n </a:t>
            </a:r>
            <a:r>
              <a:rPr dirty="0" sz="2400" spc="-20">
                <a:latin typeface="Arial Rounded MT Bold"/>
                <a:cs typeface="Arial Rounded MT Bold"/>
              </a:rPr>
              <a:t>fasores </a:t>
            </a:r>
            <a:r>
              <a:rPr dirty="0" sz="2400" spc="-10">
                <a:latin typeface="Arial Rounded MT Bold"/>
                <a:cs typeface="Arial Rounded MT Bold"/>
              </a:rPr>
              <a:t>equilibrados </a:t>
            </a:r>
            <a:r>
              <a:rPr dirty="0" sz="2400" spc="-5">
                <a:latin typeface="Arial Rounded MT Bold"/>
                <a:cs typeface="Arial Rounded MT Bold"/>
              </a:rPr>
              <a:t>son  de igual </a:t>
            </a:r>
            <a:r>
              <a:rPr dirty="0" sz="2400" spc="-10">
                <a:latin typeface="Arial Rounded MT Bold"/>
                <a:cs typeface="Arial Rounded MT Bold"/>
              </a:rPr>
              <a:t>magnitud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 spc="-5">
                <a:latin typeface="Arial Rounded MT Bold"/>
                <a:cs typeface="Arial Rounded MT Bold"/>
              </a:rPr>
              <a:t>el </a:t>
            </a:r>
            <a:r>
              <a:rPr dirty="0" sz="2400" spc="-10">
                <a:latin typeface="Arial Rounded MT Bold"/>
                <a:cs typeface="Arial Rounded MT Bold"/>
              </a:rPr>
              <a:t>desfase </a:t>
            </a:r>
            <a:r>
              <a:rPr dirty="0" sz="2400" spc="-15">
                <a:latin typeface="Arial Rounded MT Bold"/>
                <a:cs typeface="Arial Rounded MT Bold"/>
              </a:rPr>
              <a:t>entre </a:t>
            </a:r>
            <a:r>
              <a:rPr dirty="0" sz="2400" spc="-5">
                <a:latin typeface="Arial Rounded MT Bold"/>
                <a:cs typeface="Arial Rounded MT Bold"/>
              </a:rPr>
              <a:t>ellos es </a:t>
            </a:r>
            <a:r>
              <a:rPr dirty="0" sz="2400" spc="15">
                <a:latin typeface="Arial Rounded MT Bold"/>
                <a:cs typeface="Arial Rounded MT Bold"/>
              </a:rPr>
              <a:t>de </a:t>
            </a:r>
            <a:r>
              <a:rPr dirty="0" sz="2400" spc="15">
                <a:solidFill>
                  <a:srgbClr val="0000FF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0">
                <a:solidFill>
                  <a:srgbClr val="0000FF"/>
                </a:solidFill>
                <a:latin typeface="Arial Rounded MT Bold"/>
                <a:cs typeface="Arial Rounded MT Bold"/>
              </a:rPr>
              <a:t>2</a:t>
            </a:r>
            <a:r>
              <a:rPr dirty="0" sz="2400" spc="-10">
                <a:solidFill>
                  <a:srgbClr val="0000FF"/>
                </a:solidFill>
                <a:latin typeface="Symbol"/>
                <a:cs typeface="Symbol"/>
              </a:rPr>
              <a:t></a:t>
            </a:r>
            <a:r>
              <a:rPr dirty="0" sz="2400" spc="-10">
                <a:solidFill>
                  <a:srgbClr val="0000FF"/>
                </a:solidFill>
                <a:latin typeface="Arial Rounded MT Bold"/>
                <a:cs typeface="Arial Rounded MT Bold"/>
              </a:rPr>
              <a:t>/n</a:t>
            </a:r>
            <a:endParaRPr sz="2400">
              <a:latin typeface="Arial Rounded MT Bold"/>
              <a:cs typeface="Arial Rounded MT Bold"/>
            </a:endParaRPr>
          </a:p>
          <a:p>
            <a:pPr algn="just" marL="12700" marR="1149350">
              <a:lnSpc>
                <a:spcPct val="100000"/>
              </a:lnSpc>
              <a:spcBef>
                <a:spcPts val="1445"/>
              </a:spcBef>
              <a:buFont typeface="Wingdings"/>
              <a:buChar char=""/>
              <a:tabLst>
                <a:tab pos="360680" algn="l"/>
              </a:tabLst>
            </a:pPr>
            <a:r>
              <a:rPr dirty="0" sz="2400" spc="-5">
                <a:latin typeface="Arial Rounded MT Bold"/>
                <a:cs typeface="Arial Rounded MT Bold"/>
              </a:rPr>
              <a:t>El </a:t>
            </a:r>
            <a:r>
              <a:rPr dirty="0" sz="2400" spc="-10">
                <a:latin typeface="Arial Rounded MT Bold"/>
                <a:cs typeface="Arial Rounded MT Bold"/>
              </a:rPr>
              <a:t>segundo </a:t>
            </a:r>
            <a:r>
              <a:rPr dirty="0" sz="2400" spc="-5">
                <a:latin typeface="Arial Rounded MT Bold"/>
                <a:cs typeface="Arial Rounded MT Bold"/>
              </a:rPr>
              <a:t>conjunto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n </a:t>
            </a:r>
            <a:r>
              <a:rPr dirty="0" sz="2400" spc="-20">
                <a:latin typeface="Arial Rounded MT Bold"/>
                <a:cs typeface="Arial Rounded MT Bold"/>
              </a:rPr>
              <a:t>fasores </a:t>
            </a:r>
            <a:r>
              <a:rPr dirty="0" sz="2400" spc="-10">
                <a:latin typeface="Arial Rounded MT Bold"/>
                <a:cs typeface="Arial Rounded MT Bold"/>
              </a:rPr>
              <a:t>equilibrados  </a:t>
            </a:r>
            <a:r>
              <a:rPr dirty="0" sz="2400" spc="-5">
                <a:latin typeface="Arial Rounded MT Bold"/>
                <a:cs typeface="Arial Rounded MT Bold"/>
              </a:rPr>
              <a:t>son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latin typeface="Arial Rounded MT Bold"/>
                <a:cs typeface="Arial Rounded MT Bold"/>
              </a:rPr>
              <a:t>igual </a:t>
            </a:r>
            <a:r>
              <a:rPr dirty="0" sz="2400" spc="-10">
                <a:latin typeface="Arial Rounded MT Bold"/>
                <a:cs typeface="Arial Rounded MT Bold"/>
              </a:rPr>
              <a:t>magnitud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 spc="-5">
                <a:latin typeface="Arial Rounded MT Bold"/>
                <a:cs typeface="Arial Rounded MT Bold"/>
              </a:rPr>
              <a:t>el </a:t>
            </a:r>
            <a:r>
              <a:rPr dirty="0" sz="2400" spc="-10">
                <a:latin typeface="Arial Rounded MT Bold"/>
                <a:cs typeface="Arial Rounded MT Bold"/>
              </a:rPr>
              <a:t>desfase </a:t>
            </a:r>
            <a:r>
              <a:rPr dirty="0" sz="2400" spc="-15">
                <a:latin typeface="Arial Rounded MT Bold"/>
                <a:cs typeface="Arial Rounded MT Bold"/>
              </a:rPr>
              <a:t>entre </a:t>
            </a:r>
            <a:r>
              <a:rPr dirty="0" sz="2400" spc="-5">
                <a:latin typeface="Arial Rounded MT Bold"/>
                <a:cs typeface="Arial Rounded MT Bold"/>
              </a:rPr>
              <a:t>ellos es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0">
                <a:solidFill>
                  <a:srgbClr val="0000FF"/>
                </a:solidFill>
                <a:latin typeface="Arial Rounded MT Bold"/>
                <a:cs typeface="Arial Rounded MT Bold"/>
              </a:rPr>
              <a:t>4</a:t>
            </a:r>
            <a:r>
              <a:rPr dirty="0" sz="2400" spc="-10">
                <a:solidFill>
                  <a:srgbClr val="0000FF"/>
                </a:solidFill>
                <a:latin typeface="Symbol"/>
                <a:cs typeface="Symbol"/>
              </a:rPr>
              <a:t></a:t>
            </a:r>
            <a:r>
              <a:rPr dirty="0" sz="2400" spc="-10">
                <a:solidFill>
                  <a:srgbClr val="0000FF"/>
                </a:solidFill>
                <a:latin typeface="Arial Rounded MT Bold"/>
                <a:cs typeface="Arial Rounded MT Bold"/>
              </a:rPr>
              <a:t>/n</a:t>
            </a:r>
            <a:endParaRPr sz="2400">
              <a:latin typeface="Arial Rounded MT Bold"/>
              <a:cs typeface="Arial Rounded MT Bold"/>
            </a:endParaRPr>
          </a:p>
          <a:p>
            <a:pPr algn="just" marL="12700" marR="1151890">
              <a:lnSpc>
                <a:spcPct val="98900"/>
              </a:lnSpc>
              <a:spcBef>
                <a:spcPts val="1470"/>
              </a:spcBef>
              <a:buFont typeface="Wingdings"/>
              <a:buChar char=""/>
              <a:tabLst>
                <a:tab pos="360680" algn="l"/>
              </a:tabLst>
            </a:pPr>
            <a:r>
              <a:rPr dirty="0" sz="2400" spc="-5">
                <a:latin typeface="Arial Rounded MT Bold"/>
                <a:cs typeface="Arial Rounded MT Bold"/>
              </a:rPr>
              <a:t>El último conjunto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n </a:t>
            </a:r>
            <a:r>
              <a:rPr dirty="0" sz="2400" spc="-15">
                <a:latin typeface="Arial Rounded MT Bold"/>
                <a:cs typeface="Arial Rounded MT Bold"/>
              </a:rPr>
              <a:t>fasores  </a:t>
            </a:r>
            <a:r>
              <a:rPr dirty="0" sz="2400" spc="-10">
                <a:latin typeface="Arial Rounded MT Bold"/>
                <a:cs typeface="Arial Rounded MT Bold"/>
              </a:rPr>
              <a:t>equilibrados  </a:t>
            </a:r>
            <a:r>
              <a:rPr dirty="0" sz="2400" spc="-5">
                <a:latin typeface="Arial Rounded MT Bold"/>
                <a:cs typeface="Arial Rounded MT Bold"/>
              </a:rPr>
              <a:t>(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secuencia </a:t>
            </a:r>
            <a:r>
              <a:rPr dirty="0" sz="2400" spc="-25">
                <a:solidFill>
                  <a:srgbClr val="000099"/>
                </a:solidFill>
                <a:latin typeface="Arial Rounded MT Bold"/>
                <a:cs typeface="Arial Rounded MT Bold"/>
              </a:rPr>
              <a:t>cero</a:t>
            </a:r>
            <a:r>
              <a:rPr dirty="0" sz="2400" spc="-25">
                <a:latin typeface="Arial Rounded MT Bold"/>
                <a:cs typeface="Arial Rounded MT Bold"/>
              </a:rPr>
              <a:t>) </a:t>
            </a:r>
            <a:r>
              <a:rPr dirty="0" sz="2400">
                <a:latin typeface="Arial Rounded MT Bold"/>
                <a:cs typeface="Arial Rounded MT Bold"/>
              </a:rPr>
              <a:t>son </a:t>
            </a:r>
            <a:r>
              <a:rPr dirty="0" sz="2400" spc="-5">
                <a:latin typeface="Arial Rounded MT Bold"/>
                <a:cs typeface="Arial Rounded MT Bold"/>
              </a:rPr>
              <a:t>de igual </a:t>
            </a:r>
            <a:r>
              <a:rPr dirty="0" sz="2400" spc="-10">
                <a:latin typeface="Arial Rounded MT Bold"/>
                <a:cs typeface="Arial Rounded MT Bold"/>
              </a:rPr>
              <a:t>magnitud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 spc="-10">
                <a:latin typeface="Arial Rounded MT Bold"/>
                <a:cs typeface="Arial Rounded MT Bold"/>
              </a:rPr>
              <a:t>el  desfase </a:t>
            </a:r>
            <a:r>
              <a:rPr dirty="0" sz="2400" spc="-15">
                <a:latin typeface="Arial Rounded MT Bold"/>
                <a:cs typeface="Arial Rounded MT Bold"/>
              </a:rPr>
              <a:t>entre </a:t>
            </a:r>
            <a:r>
              <a:rPr dirty="0" sz="2400" spc="-5">
                <a:latin typeface="Arial Rounded MT Bold"/>
                <a:cs typeface="Arial Rounded MT Bold"/>
              </a:rPr>
              <a:t>ellos es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n(2</a:t>
            </a:r>
            <a:r>
              <a:rPr dirty="0" sz="2400" spc="-5">
                <a:solidFill>
                  <a:srgbClr val="0000FF"/>
                </a:solidFill>
                <a:latin typeface="Symbol"/>
                <a:cs typeface="Symbol"/>
              </a:rPr>
              <a:t>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/n) 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= </a:t>
            </a:r>
            <a:r>
              <a:rPr dirty="0" sz="2400" spc="5">
                <a:solidFill>
                  <a:srgbClr val="0000FF"/>
                </a:solidFill>
                <a:latin typeface="Arial Rounded MT Bold"/>
                <a:cs typeface="Arial Rounded MT Bold"/>
              </a:rPr>
              <a:t>2</a:t>
            </a:r>
            <a:r>
              <a:rPr dirty="0" sz="2400" spc="5">
                <a:solidFill>
                  <a:srgbClr val="0000FF"/>
                </a:solidFill>
                <a:latin typeface="Symbol"/>
                <a:cs typeface="Symbol"/>
              </a:rPr>
              <a:t></a:t>
            </a:r>
            <a:r>
              <a:rPr dirty="0" sz="2400" spc="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(es </a:t>
            </a:r>
            <a:r>
              <a:rPr dirty="0" sz="2400" spc="-50">
                <a:latin typeface="Arial Rounded MT Bold"/>
                <a:cs typeface="Arial Rounded MT Bold"/>
              </a:rPr>
              <a:t>decir,  </a:t>
            </a:r>
            <a:r>
              <a:rPr dirty="0" sz="2500" spc="-55" i="1">
                <a:latin typeface="Arial Rounded MT Bold"/>
                <a:cs typeface="Arial Rounded MT Bold"/>
              </a:rPr>
              <a:t>cofasial</a:t>
            </a:r>
            <a:r>
              <a:rPr dirty="0" sz="2400" spc="-55">
                <a:latin typeface="Arial Rounded MT Bold"/>
                <a:cs typeface="Arial Rounded MT Bold"/>
              </a:rPr>
              <a:t>)</a:t>
            </a:r>
            <a:endParaRPr sz="2400">
              <a:latin typeface="Arial Rounded MT Bold"/>
              <a:cs typeface="Arial Rounded MT Bold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650">
              <a:latin typeface="Arial Rounded MT Bold"/>
              <a:cs typeface="Arial Rounded MT Bold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2400" spc="-45">
                <a:latin typeface="Arial Rounded MT Bold"/>
                <a:cs typeface="Arial Rounded MT Bold"/>
              </a:rPr>
              <a:t>Para </a:t>
            </a:r>
            <a:r>
              <a:rPr dirty="0" sz="2400" spc="5">
                <a:latin typeface="Arial Rounded MT Bold"/>
                <a:cs typeface="Arial Rounded MT Bold"/>
              </a:rPr>
              <a:t>un </a:t>
            </a:r>
            <a:r>
              <a:rPr dirty="0" sz="2400" spc="-5">
                <a:latin typeface="Arial Rounded MT Bold"/>
                <a:cs typeface="Arial Rounded MT Bold"/>
              </a:rPr>
              <a:t>SEP </a:t>
            </a:r>
            <a:r>
              <a:rPr dirty="0" sz="2400">
                <a:latin typeface="Arial Rounded MT Bold"/>
                <a:cs typeface="Arial Rounded MT Bold"/>
              </a:rPr>
              <a:t>trifásico </a:t>
            </a:r>
            <a:r>
              <a:rPr dirty="0" sz="2400" spc="5">
                <a:latin typeface="Arial Rounded MT Bold"/>
                <a:cs typeface="Arial Rounded MT Bold"/>
              </a:rPr>
              <a:t>(</a:t>
            </a:r>
            <a:r>
              <a:rPr dirty="0" sz="2400" spc="5">
                <a:solidFill>
                  <a:srgbClr val="0000FF"/>
                </a:solidFill>
                <a:latin typeface="Arial Rounded MT Bold"/>
                <a:cs typeface="Arial Rounded MT Bold"/>
              </a:rPr>
              <a:t>n 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= 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3</a:t>
            </a:r>
            <a:r>
              <a:rPr dirty="0" sz="2400" spc="-5">
                <a:latin typeface="Arial Rounded MT Bold"/>
                <a:cs typeface="Arial Rounded MT Bold"/>
              </a:rPr>
              <a:t>) </a:t>
            </a:r>
            <a:r>
              <a:rPr dirty="0" sz="2400">
                <a:latin typeface="Arial Rounded MT Bold"/>
                <a:cs typeface="Arial Rounded MT Bold"/>
              </a:rPr>
              <a:t>simétrico y </a:t>
            </a:r>
            <a:r>
              <a:rPr dirty="0" sz="2400" spc="-20">
                <a:latin typeface="Arial Rounded MT Bold"/>
                <a:cs typeface="Arial Rounded MT Bold"/>
              </a:rPr>
              <a:t>equilibrado, </a:t>
            </a:r>
            <a:r>
              <a:rPr dirty="0" sz="2400" spc="-5">
                <a:latin typeface="Arial Rounded MT Bold"/>
                <a:cs typeface="Arial Rounded MT Bold"/>
              </a:rPr>
              <a:t>los  </a:t>
            </a:r>
            <a:r>
              <a:rPr dirty="0" sz="2400" spc="-25">
                <a:latin typeface="Arial Rounded MT Bold"/>
                <a:cs typeface="Arial Rounded MT Bold"/>
              </a:rPr>
              <a:t>generadores </a:t>
            </a:r>
            <a:r>
              <a:rPr dirty="0" sz="2400" spc="-5">
                <a:latin typeface="Arial Rounded MT Bold"/>
                <a:cs typeface="Arial Rounded MT Bold"/>
              </a:rPr>
              <a:t>eléctricos </a:t>
            </a:r>
            <a:r>
              <a:rPr dirty="0" sz="2400" spc="-15">
                <a:latin typeface="Arial Rounded MT Bold"/>
                <a:cs typeface="Arial Rounded MT Bold"/>
              </a:rPr>
              <a:t>producen </a:t>
            </a:r>
            <a:r>
              <a:rPr dirty="0" sz="2400" spc="-5">
                <a:latin typeface="Arial Rounded MT Bold"/>
                <a:cs typeface="Arial Rounded MT Bold"/>
              </a:rPr>
              <a:t>tensiones </a:t>
            </a:r>
            <a:r>
              <a:rPr dirty="0" sz="2400">
                <a:latin typeface="Arial Rounded MT Bold"/>
                <a:cs typeface="Arial Rounded MT Bold"/>
              </a:rPr>
              <a:t>o </a:t>
            </a:r>
            <a:r>
              <a:rPr dirty="0" sz="2400" spc="-5">
                <a:latin typeface="Arial Rounded MT Bold"/>
                <a:cs typeface="Arial Rounded MT Bold"/>
              </a:rPr>
              <a:t>corrientes  </a:t>
            </a:r>
            <a:r>
              <a:rPr dirty="0" sz="2400" spc="-10">
                <a:latin typeface="Arial Rounded MT Bold"/>
                <a:cs typeface="Arial Rounded MT Bold"/>
              </a:rPr>
              <a:t>equilibradas desfasadas 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2</a:t>
            </a:r>
            <a:r>
              <a:rPr dirty="0" sz="2400" spc="-5">
                <a:solidFill>
                  <a:srgbClr val="0000FF"/>
                </a:solidFill>
                <a:latin typeface="Symbol"/>
                <a:cs typeface="Symbol"/>
              </a:rPr>
              <a:t>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/3 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= </a:t>
            </a:r>
            <a:r>
              <a:rPr dirty="0" sz="2400" spc="-10">
                <a:solidFill>
                  <a:srgbClr val="0000FF"/>
                </a:solidFill>
                <a:latin typeface="Arial Rounded MT Bold"/>
                <a:cs typeface="Arial Rounded MT Bold"/>
              </a:rPr>
              <a:t>120 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º </a:t>
            </a:r>
            <a:r>
              <a:rPr dirty="0" sz="2400" spc="-5">
                <a:latin typeface="Arial Rounded MT Bold"/>
                <a:cs typeface="Arial Rounded MT Bold"/>
              </a:rPr>
              <a:t>(se </a:t>
            </a:r>
            <a:r>
              <a:rPr dirty="0" sz="2400" spc="-10">
                <a:latin typeface="Arial Rounded MT Bold"/>
                <a:cs typeface="Arial Rounded MT Bold"/>
              </a:rPr>
              <a:t>pueden </a:t>
            </a:r>
            <a:r>
              <a:rPr dirty="0" sz="2400" spc="-5">
                <a:latin typeface="Arial Rounded MT Bold"/>
                <a:cs typeface="Arial Rounded MT Bold"/>
              </a:rPr>
              <a:t>llamar  cantidades de </a:t>
            </a:r>
            <a:r>
              <a:rPr dirty="0" sz="2400" spc="-10">
                <a:latin typeface="Arial Rounded MT Bold"/>
                <a:cs typeface="Arial Rounded MT Bold"/>
              </a:rPr>
              <a:t>secuencia</a:t>
            </a:r>
            <a:r>
              <a:rPr dirty="0" sz="2400" spc="60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positiva)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24600" y="261937"/>
            <a:ext cx="1485900" cy="1114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1140" y="68516"/>
            <a:ext cx="6526530" cy="2080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42595">
              <a:lnSpc>
                <a:spcPct val="100000"/>
              </a:lnSpc>
              <a:spcBef>
                <a:spcPts val="100"/>
              </a:spcBef>
            </a:pPr>
            <a:r>
              <a:rPr dirty="0" sz="3200" spc="-5" b="1">
                <a:solidFill>
                  <a:srgbClr val="0000FF"/>
                </a:solidFill>
                <a:latin typeface="Arial"/>
                <a:cs typeface="Arial"/>
              </a:rPr>
              <a:t>Síntesis </a:t>
            </a:r>
            <a:r>
              <a:rPr dirty="0" sz="3200" b="1">
                <a:solidFill>
                  <a:srgbClr val="0000FF"/>
                </a:solidFill>
                <a:latin typeface="Arial"/>
                <a:cs typeface="Arial"/>
              </a:rPr>
              <a:t>de </a:t>
            </a:r>
            <a:r>
              <a:rPr dirty="0" sz="3200" spc="-5" b="1">
                <a:solidFill>
                  <a:srgbClr val="0000FF"/>
                </a:solidFill>
                <a:latin typeface="Arial"/>
                <a:cs typeface="Arial"/>
              </a:rPr>
              <a:t>fasores</a:t>
            </a:r>
            <a:r>
              <a:rPr dirty="0" sz="3200" spc="-9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0000FF"/>
                </a:solidFill>
                <a:latin typeface="Arial"/>
                <a:cs typeface="Arial"/>
              </a:rPr>
              <a:t>asimétricos  a partir </a:t>
            </a:r>
            <a:r>
              <a:rPr dirty="0" sz="3200" b="1">
                <a:solidFill>
                  <a:srgbClr val="0000FF"/>
                </a:solidFill>
                <a:latin typeface="Arial"/>
                <a:cs typeface="Arial"/>
              </a:rPr>
              <a:t>de componentes  </a:t>
            </a:r>
            <a:r>
              <a:rPr dirty="0" sz="3200" spc="-5" b="1">
                <a:solidFill>
                  <a:srgbClr val="0000FF"/>
                </a:solidFill>
                <a:latin typeface="Arial"/>
                <a:cs typeface="Arial"/>
              </a:rPr>
              <a:t>simétricas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  <a:tabLst>
                <a:tab pos="703580" algn="l"/>
                <a:tab pos="2214880" algn="l"/>
                <a:tab pos="2764155" algn="l"/>
                <a:tab pos="4277995" algn="l"/>
                <a:tab pos="4936490" algn="l"/>
              </a:tabLst>
            </a:pPr>
            <a:r>
              <a:rPr dirty="0" sz="2400">
                <a:latin typeface="Arial Rounded MT Bold"/>
                <a:cs typeface="Arial Rounded MT Bold"/>
              </a:rPr>
              <a:t>De	</a:t>
            </a:r>
            <a:r>
              <a:rPr dirty="0" sz="2400" spc="-5">
                <a:latin typeface="Arial Rounded MT Bold"/>
                <a:cs typeface="Arial Rounded MT Bold"/>
              </a:rPr>
              <a:t>a</a:t>
            </a:r>
            <a:r>
              <a:rPr dirty="0" sz="2400" spc="-15">
                <a:latin typeface="Arial Rounded MT Bold"/>
                <a:cs typeface="Arial Rounded MT Bold"/>
              </a:rPr>
              <a:t>c</a:t>
            </a:r>
            <a:r>
              <a:rPr dirty="0" sz="2400" spc="-10">
                <a:latin typeface="Arial Rounded MT Bold"/>
                <a:cs typeface="Arial Rounded MT Bold"/>
              </a:rPr>
              <a:t>u</a:t>
            </a: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 spc="-60">
                <a:latin typeface="Arial Rounded MT Bold"/>
                <a:cs typeface="Arial Rounded MT Bold"/>
              </a:rPr>
              <a:t>r</a:t>
            </a:r>
            <a:r>
              <a:rPr dirty="0" sz="2400">
                <a:latin typeface="Arial Rounded MT Bold"/>
                <a:cs typeface="Arial Rounded MT Bold"/>
              </a:rPr>
              <a:t>do	</a:t>
            </a:r>
            <a:r>
              <a:rPr dirty="0" sz="2400" spc="-10">
                <a:latin typeface="Arial Rounded MT Bold"/>
                <a:cs typeface="Arial Rounded MT Bold"/>
              </a:rPr>
              <a:t>a</a:t>
            </a:r>
            <a:r>
              <a:rPr dirty="0" sz="2400">
                <a:latin typeface="Arial Rounded MT Bold"/>
                <a:cs typeface="Arial Rounded MT Bold"/>
              </a:rPr>
              <a:t>l	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 spc="-15">
                <a:latin typeface="Arial Rounded MT Bold"/>
                <a:cs typeface="Arial Rounded MT Bold"/>
              </a:rPr>
              <a:t>o</a:t>
            </a:r>
            <a:r>
              <a:rPr dirty="0" sz="2400" spc="-55">
                <a:latin typeface="Arial Rounded MT Bold"/>
                <a:cs typeface="Arial Rounded MT Bold"/>
              </a:rPr>
              <a:t>r</a:t>
            </a: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 spc="5">
                <a:latin typeface="Arial Rounded MT Bold"/>
                <a:cs typeface="Arial Rounded MT Bold"/>
              </a:rPr>
              <a:t>m</a:t>
            </a:r>
            <a:r>
              <a:rPr dirty="0" sz="2400">
                <a:latin typeface="Arial Rounded MT Bold"/>
                <a:cs typeface="Arial Rounded MT Bold"/>
              </a:rPr>
              <a:t>a	de	</a:t>
            </a:r>
            <a:r>
              <a:rPr dirty="0" sz="2400" spc="-114">
                <a:solidFill>
                  <a:srgbClr val="000099"/>
                </a:solidFill>
                <a:latin typeface="Arial Rounded MT Bold"/>
                <a:cs typeface="Arial Rounded MT Bold"/>
              </a:rPr>
              <a:t>F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o</a:t>
            </a:r>
            <a:r>
              <a:rPr dirty="0" sz="2400" spc="45">
                <a:solidFill>
                  <a:srgbClr val="000099"/>
                </a:solidFill>
                <a:latin typeface="Arial Rounded MT Bold"/>
                <a:cs typeface="Arial Rounded MT Bold"/>
              </a:rPr>
              <a:t>r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t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es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c</a:t>
            </a:r>
            <a:r>
              <a:rPr dirty="0" sz="2400" spc="5">
                <a:solidFill>
                  <a:srgbClr val="000099"/>
                </a:solidFill>
                <a:latin typeface="Arial Rounded MT Bold"/>
                <a:cs typeface="Arial Rounded MT Bold"/>
              </a:rPr>
              <a:t>u</a:t>
            </a:r>
            <a:r>
              <a:rPr dirty="0" sz="2400" spc="-95">
                <a:solidFill>
                  <a:srgbClr val="000099"/>
                </a:solidFill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,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92925" y="1757298"/>
            <a:ext cx="171831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24460">
              <a:lnSpc>
                <a:spcPct val="100000"/>
              </a:lnSpc>
              <a:spcBef>
                <a:spcPts val="100"/>
              </a:spcBef>
              <a:tabLst>
                <a:tab pos="591820" algn="l"/>
              </a:tabLst>
            </a:pPr>
            <a:r>
              <a:rPr dirty="0" sz="2400">
                <a:latin typeface="Arial Rounded MT Bold"/>
                <a:cs typeface="Arial Rounded MT Bold"/>
              </a:rPr>
              <a:t>3	</a:t>
            </a:r>
            <a:r>
              <a:rPr dirty="0" sz="2400" spc="-525">
                <a:latin typeface="Arial Rounded MT Bold"/>
                <a:cs typeface="Arial Rounded MT Bold"/>
              </a:rPr>
              <a:t> </a:t>
            </a:r>
            <a:r>
              <a:rPr dirty="0" sz="2400" spc="-20">
                <a:latin typeface="Arial Rounded MT Bold"/>
                <a:cs typeface="Arial Rounded MT Bold"/>
              </a:rPr>
              <a:t>f</a:t>
            </a:r>
            <a:r>
              <a:rPr dirty="0" sz="2400" spc="-5">
                <a:latin typeface="Arial Rounded MT Bold"/>
                <a:cs typeface="Arial Rounded MT Bold"/>
              </a:rPr>
              <a:t>as</a:t>
            </a:r>
            <a:r>
              <a:rPr dirty="0" sz="2400" spc="-20">
                <a:latin typeface="Arial Rounded MT Bold"/>
                <a:cs typeface="Arial Rounded MT Bold"/>
              </a:rPr>
              <a:t>o</a:t>
            </a:r>
            <a:r>
              <a:rPr dirty="0" sz="2400" spc="-55">
                <a:latin typeface="Arial Rounded MT Bold"/>
                <a:cs typeface="Arial Rounded MT Bold"/>
              </a:rPr>
              <a:t>r</a:t>
            </a:r>
            <a:r>
              <a:rPr dirty="0" sz="2400" spc="-5">
                <a:latin typeface="Arial Rounded MT Bold"/>
                <a:cs typeface="Arial Rounded MT Bold"/>
              </a:rPr>
              <a:t>es  s</a:t>
            </a:r>
            <a:r>
              <a:rPr dirty="0" sz="2400">
                <a:latin typeface="Arial Rounded MT Bold"/>
                <a:cs typeface="Arial Rounded MT Bold"/>
              </a:rPr>
              <a:t>e	</a:t>
            </a:r>
            <a:r>
              <a:rPr dirty="0" sz="2400" spc="15">
                <a:latin typeface="Arial Rounded MT Bold"/>
                <a:cs typeface="Arial Rounded MT Bold"/>
              </a:rPr>
              <a:t>p</a:t>
            </a:r>
            <a:r>
              <a:rPr dirty="0" sz="2400" spc="-10">
                <a:latin typeface="Arial Rounded MT Bold"/>
                <a:cs typeface="Arial Rounded MT Bold"/>
              </a:rPr>
              <a:t>u</a:t>
            </a:r>
            <a:r>
              <a:rPr dirty="0" sz="2400" spc="-5">
                <a:latin typeface="Arial Rounded MT Bold"/>
                <a:cs typeface="Arial Rounded MT Bold"/>
              </a:rPr>
              <a:t>ed</a:t>
            </a:r>
            <a:r>
              <a:rPr dirty="0" sz="2400" spc="5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n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43276" y="2123440"/>
            <a:ext cx="384238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" marR="5080" indent="-2540">
              <a:lnSpc>
                <a:spcPct val="100000"/>
              </a:lnSpc>
              <a:spcBef>
                <a:spcPts val="100"/>
              </a:spcBef>
              <a:tabLst>
                <a:tab pos="601345" algn="l"/>
                <a:tab pos="1219200" algn="l"/>
                <a:tab pos="1397000" algn="l"/>
                <a:tab pos="2608580" algn="l"/>
              </a:tabLst>
            </a:pPr>
            <a:r>
              <a:rPr dirty="0" sz="2400">
                <a:latin typeface="Arial Rounded MT Bold"/>
                <a:cs typeface="Arial Rounded MT Bold"/>
              </a:rPr>
              <a:t>de	</a:t>
            </a:r>
            <a:r>
              <a:rPr dirty="0" sz="2400" spc="-490">
                <a:latin typeface="Arial Rounded MT Bold"/>
                <a:cs typeface="Arial Rounded MT Bold"/>
              </a:rPr>
              <a:t> </a:t>
            </a:r>
            <a:r>
              <a:rPr dirty="0" sz="2400" spc="10">
                <a:latin typeface="Arial Rounded MT Bold"/>
                <a:cs typeface="Arial Rounded MT Bold"/>
              </a:rPr>
              <a:t>u</a:t>
            </a:r>
            <a:r>
              <a:rPr dirty="0" sz="2400">
                <a:latin typeface="Arial Rounded MT Bold"/>
                <a:cs typeface="Arial Rounded MT Bold"/>
              </a:rPr>
              <a:t>n	s</a:t>
            </a:r>
            <a:r>
              <a:rPr dirty="0" sz="2400" spc="5">
                <a:latin typeface="Arial Rounded MT Bold"/>
                <a:cs typeface="Arial Rounded MT Bold"/>
              </a:rPr>
              <a:t>i</a:t>
            </a:r>
            <a:r>
              <a:rPr dirty="0" sz="2400">
                <a:latin typeface="Arial Rounded MT Bold"/>
                <a:cs typeface="Arial Rounded MT Bold"/>
              </a:rPr>
              <a:t>s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 spc="5">
                <a:latin typeface="Arial Rounded MT Bold"/>
                <a:cs typeface="Arial Rounded MT Bold"/>
              </a:rPr>
              <a:t>m</a:t>
            </a:r>
            <a:r>
              <a:rPr dirty="0" sz="2400">
                <a:latin typeface="Arial Rounded MT Bold"/>
                <a:cs typeface="Arial Rounded MT Bold"/>
              </a:rPr>
              <a:t>a	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 spc="5">
                <a:latin typeface="Arial Rounded MT Bold"/>
                <a:cs typeface="Arial Rounded MT Bold"/>
              </a:rPr>
              <a:t>ri</a:t>
            </a:r>
            <a:r>
              <a:rPr dirty="0" sz="2400">
                <a:latin typeface="Arial Rounded MT Bold"/>
                <a:cs typeface="Arial Rounded MT Bold"/>
              </a:rPr>
              <a:t>fásico  de	</a:t>
            </a:r>
            <a:r>
              <a:rPr dirty="0" sz="2400" spc="-20">
                <a:latin typeface="Arial Rounded MT Bold"/>
                <a:cs typeface="Arial Rounded MT Bold"/>
              </a:rPr>
              <a:t>tres		</a:t>
            </a:r>
            <a:r>
              <a:rPr dirty="0" sz="2400" spc="-5">
                <a:latin typeface="Arial Rounded MT Bold"/>
                <a:cs typeface="Arial Rounded MT Bold"/>
              </a:rPr>
              <a:t>sistemas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59703" y="2489200"/>
            <a:ext cx="28492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68195" algn="l"/>
                <a:tab pos="2654935" algn="l"/>
              </a:tabLst>
            </a:pPr>
            <a:r>
              <a:rPr dirty="0" sz="2400" spc="-5">
                <a:latin typeface="Arial Rounded MT Bold"/>
                <a:cs typeface="Arial Rounded MT Bold"/>
              </a:rPr>
              <a:t>eq</a:t>
            </a:r>
            <a:r>
              <a:rPr dirty="0" sz="2400" spc="-15">
                <a:latin typeface="Arial Rounded MT Bold"/>
                <a:cs typeface="Arial Rounded MT Bold"/>
              </a:rPr>
              <a:t>u</a:t>
            </a:r>
            <a:r>
              <a:rPr dirty="0" sz="2400" spc="5">
                <a:latin typeface="Arial Rounded MT Bold"/>
                <a:cs typeface="Arial Rounded MT Bold"/>
              </a:rPr>
              <a:t>ili</a:t>
            </a:r>
            <a:r>
              <a:rPr dirty="0" sz="2400">
                <a:latin typeface="Arial Rounded MT Bold"/>
                <a:cs typeface="Arial Rounded MT Bold"/>
              </a:rPr>
              <a:t>b</a:t>
            </a:r>
            <a:r>
              <a:rPr dirty="0" sz="2400" spc="-55">
                <a:latin typeface="Arial Rounded MT Bold"/>
                <a:cs typeface="Arial Rounded MT Bold"/>
              </a:rPr>
              <a:t>r</a:t>
            </a:r>
            <a:r>
              <a:rPr dirty="0" sz="2400" spc="-5">
                <a:latin typeface="Arial Rounded MT Bold"/>
                <a:cs typeface="Arial Rounded MT Bold"/>
              </a:rPr>
              <a:t>ad</a:t>
            </a:r>
            <a:r>
              <a:rPr dirty="0" sz="2400" spc="-15">
                <a:latin typeface="Arial Rounded MT Bold"/>
                <a:cs typeface="Arial Rounded MT Bold"/>
              </a:rPr>
              <a:t>o</a:t>
            </a:r>
            <a:r>
              <a:rPr dirty="0" sz="2400">
                <a:latin typeface="Arial Rounded MT Bold"/>
                <a:cs typeface="Arial Rounded MT Bold"/>
              </a:rPr>
              <a:t>s	de	3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2123440"/>
            <a:ext cx="242252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Arial Rounded MT Bold"/>
                <a:cs typeface="Arial Rounded MT Bold"/>
              </a:rPr>
              <a:t>desequilibrados  </a:t>
            </a:r>
            <a:r>
              <a:rPr dirty="0" sz="2400" spc="-20">
                <a:latin typeface="Arial Rounded MT Bold"/>
                <a:cs typeface="Arial Rounded MT Bold"/>
              </a:rPr>
              <a:t>resolver dentro  fasores: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" y="3403854"/>
            <a:ext cx="64770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8140" indent="-345440">
              <a:lnSpc>
                <a:spcPct val="100000"/>
              </a:lnSpc>
              <a:spcBef>
                <a:spcPts val="100"/>
              </a:spcBef>
              <a:buClr>
                <a:srgbClr val="0000FF"/>
              </a:buClr>
              <a:buFont typeface="Wingdings"/>
              <a:buChar char=""/>
              <a:tabLst>
                <a:tab pos="358140" algn="l"/>
              </a:tabLst>
            </a:pPr>
            <a:r>
              <a:rPr dirty="0" sz="2400" spc="-5">
                <a:latin typeface="Arial Rounded MT Bold"/>
                <a:cs typeface="Arial Rounded MT Bold"/>
              </a:rPr>
              <a:t>Un </a:t>
            </a:r>
            <a:r>
              <a:rPr dirty="0" sz="2400" spc="-10">
                <a:latin typeface="Arial Rounded MT Bold"/>
                <a:cs typeface="Arial Rounded MT Bold"/>
              </a:rPr>
              <a:t>conjunto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10">
                <a:latin typeface="Arial Rounded MT Bold"/>
                <a:cs typeface="Arial Rounded MT Bold"/>
              </a:rPr>
              <a:t>secuencia positiva</a:t>
            </a:r>
            <a:r>
              <a:rPr dirty="0" sz="2400" spc="135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(a-b-c)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140" y="5599429"/>
            <a:ext cx="49453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8140" indent="-345440">
              <a:lnSpc>
                <a:spcPct val="100000"/>
              </a:lnSpc>
              <a:spcBef>
                <a:spcPts val="100"/>
              </a:spcBef>
              <a:buClr>
                <a:srgbClr val="0000FF"/>
              </a:buClr>
              <a:buFont typeface="Wingdings"/>
              <a:buChar char=""/>
              <a:tabLst>
                <a:tab pos="358140" algn="l"/>
              </a:tabLst>
            </a:pPr>
            <a:r>
              <a:rPr dirty="0" sz="2400" spc="-5">
                <a:latin typeface="Arial Rounded MT Bold"/>
                <a:cs typeface="Arial Rounded MT Bold"/>
              </a:rPr>
              <a:t>Un </a:t>
            </a:r>
            <a:r>
              <a:rPr dirty="0" sz="2400" spc="-10">
                <a:latin typeface="Arial Rounded MT Bold"/>
                <a:cs typeface="Arial Rounded MT Bold"/>
              </a:rPr>
              <a:t>conjunto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10">
                <a:latin typeface="Arial Rounded MT Bold"/>
                <a:cs typeface="Arial Rounded MT Bold"/>
              </a:rPr>
              <a:t>secuencia</a:t>
            </a:r>
            <a:r>
              <a:rPr dirty="0" sz="2400" spc="85">
                <a:latin typeface="Arial Rounded MT Bold"/>
                <a:cs typeface="Arial Rounded MT Bold"/>
              </a:rPr>
              <a:t> </a:t>
            </a:r>
            <a:r>
              <a:rPr dirty="0" sz="2400" spc="-30">
                <a:latin typeface="Arial Rounded MT Bold"/>
                <a:cs typeface="Arial Rounded MT Bold"/>
              </a:rPr>
              <a:t>cero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010400" y="3341687"/>
            <a:ext cx="1752600" cy="605155"/>
          </a:xfrm>
          <a:custGeom>
            <a:avLst/>
            <a:gdLst/>
            <a:ahLst/>
            <a:cxnLst/>
            <a:rect l="l" t="t" r="r" b="b"/>
            <a:pathLst>
              <a:path w="1752600" h="605154">
                <a:moveTo>
                  <a:pt x="1752600" y="0"/>
                </a:moveTo>
                <a:lnTo>
                  <a:pt x="0" y="0"/>
                </a:lnTo>
                <a:lnTo>
                  <a:pt x="0" y="604837"/>
                </a:lnTo>
                <a:lnTo>
                  <a:pt x="1752600" y="604837"/>
                </a:lnTo>
                <a:lnTo>
                  <a:pt x="17526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401076" y="3348725"/>
            <a:ext cx="1186180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4035" algn="l"/>
                <a:tab pos="1055370" algn="l"/>
              </a:tabLst>
            </a:pPr>
            <a:r>
              <a:rPr dirty="0" sz="1750" spc="45">
                <a:latin typeface="Times New Roman"/>
                <a:cs typeface="Times New Roman"/>
              </a:rPr>
              <a:t>1</a:t>
            </a:r>
            <a:r>
              <a:rPr dirty="0" sz="1750" spc="45">
                <a:latin typeface="Times New Roman"/>
                <a:cs typeface="Times New Roman"/>
              </a:rPr>
              <a:t>	</a:t>
            </a:r>
            <a:r>
              <a:rPr dirty="0" sz="1750" spc="45">
                <a:latin typeface="Times New Roman"/>
                <a:cs typeface="Times New Roman"/>
              </a:rPr>
              <a:t>1</a:t>
            </a:r>
            <a:r>
              <a:rPr dirty="0" sz="1750" spc="45">
                <a:latin typeface="Times New Roman"/>
                <a:cs typeface="Times New Roman"/>
              </a:rPr>
              <a:t>	</a:t>
            </a:r>
            <a:r>
              <a:rPr dirty="0" sz="1750" spc="45">
                <a:latin typeface="Times New Roman"/>
                <a:cs typeface="Times New Roman"/>
              </a:rPr>
              <a:t>1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43550" y="3615753"/>
            <a:ext cx="1169670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27685" algn="l"/>
                <a:tab pos="1052195" algn="l"/>
              </a:tabLst>
            </a:pPr>
            <a:r>
              <a:rPr dirty="0" sz="1750" spc="45" i="1">
                <a:latin typeface="Times New Roman"/>
                <a:cs typeface="Times New Roman"/>
              </a:rPr>
              <a:t>a</a:t>
            </a:r>
            <a:r>
              <a:rPr dirty="0" sz="1750" spc="45" i="1">
                <a:latin typeface="Times New Roman"/>
                <a:cs typeface="Times New Roman"/>
              </a:rPr>
              <a:t>	</a:t>
            </a:r>
            <a:r>
              <a:rPr dirty="0" sz="1750" spc="45" i="1">
                <a:latin typeface="Times New Roman"/>
                <a:cs typeface="Times New Roman"/>
              </a:rPr>
              <a:t>b</a:t>
            </a:r>
            <a:r>
              <a:rPr dirty="0" sz="1750" spc="45" i="1">
                <a:latin typeface="Times New Roman"/>
                <a:cs typeface="Times New Roman"/>
              </a:rPr>
              <a:t>	</a:t>
            </a:r>
            <a:r>
              <a:rPr dirty="0" sz="1750" spc="40" i="1">
                <a:latin typeface="Times New Roman"/>
                <a:cs typeface="Times New Roman"/>
              </a:rPr>
              <a:t>c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51328" y="3127909"/>
            <a:ext cx="1697355" cy="7632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489584" algn="l"/>
                <a:tab pos="1011555" algn="l"/>
                <a:tab pos="1551940" algn="l"/>
              </a:tabLst>
            </a:pPr>
            <a:r>
              <a:rPr dirty="0" sz="4850" spc="-1080">
                <a:latin typeface="Symbol"/>
                <a:cs typeface="Symbol"/>
              </a:rPr>
              <a:t></a:t>
            </a:r>
            <a:r>
              <a:rPr dirty="0" sz="3000" spc="100" i="1">
                <a:latin typeface="Times New Roman"/>
                <a:cs typeface="Times New Roman"/>
              </a:rPr>
              <a:t>V</a:t>
            </a:r>
            <a:r>
              <a:rPr dirty="0" sz="3000" i="1">
                <a:latin typeface="Times New Roman"/>
                <a:cs typeface="Times New Roman"/>
              </a:rPr>
              <a:t>	</a:t>
            </a:r>
            <a:r>
              <a:rPr dirty="0" sz="3000" spc="130">
                <a:latin typeface="Times New Roman"/>
                <a:cs typeface="Times New Roman"/>
              </a:rPr>
              <a:t>,</a:t>
            </a:r>
            <a:r>
              <a:rPr dirty="0" sz="3000" spc="100" i="1">
                <a:latin typeface="Times New Roman"/>
                <a:cs typeface="Times New Roman"/>
              </a:rPr>
              <a:t>V</a:t>
            </a:r>
            <a:r>
              <a:rPr dirty="0" sz="3000" i="1">
                <a:latin typeface="Times New Roman"/>
                <a:cs typeface="Times New Roman"/>
              </a:rPr>
              <a:t>	</a:t>
            </a:r>
            <a:r>
              <a:rPr dirty="0" sz="3000" spc="130">
                <a:latin typeface="Times New Roman"/>
                <a:cs typeface="Times New Roman"/>
              </a:rPr>
              <a:t>,</a:t>
            </a:r>
            <a:r>
              <a:rPr dirty="0" sz="3000" spc="100" i="1">
                <a:latin typeface="Times New Roman"/>
                <a:cs typeface="Times New Roman"/>
              </a:rPr>
              <a:t>V</a:t>
            </a:r>
            <a:r>
              <a:rPr dirty="0" sz="3000" i="1">
                <a:latin typeface="Times New Roman"/>
                <a:cs typeface="Times New Roman"/>
              </a:rPr>
              <a:t>	</a:t>
            </a:r>
            <a:r>
              <a:rPr dirty="0" sz="4850" spc="-575">
                <a:latin typeface="Symbol"/>
                <a:cs typeface="Symbol"/>
              </a:rPr>
              <a:t></a:t>
            </a:r>
            <a:endParaRPr sz="4850">
              <a:latin typeface="Symbol"/>
              <a:cs typeface="Symbo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964426" y="4408487"/>
            <a:ext cx="1875155" cy="605155"/>
          </a:xfrm>
          <a:custGeom>
            <a:avLst/>
            <a:gdLst/>
            <a:ahLst/>
            <a:cxnLst/>
            <a:rect l="l" t="t" r="r" b="b"/>
            <a:pathLst>
              <a:path w="1875154" h="605154">
                <a:moveTo>
                  <a:pt x="1874774" y="0"/>
                </a:moveTo>
                <a:lnTo>
                  <a:pt x="0" y="0"/>
                </a:lnTo>
                <a:lnTo>
                  <a:pt x="0" y="604837"/>
                </a:lnTo>
                <a:lnTo>
                  <a:pt x="1874774" y="604837"/>
                </a:lnTo>
                <a:lnTo>
                  <a:pt x="1874774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7379411" y="4415526"/>
            <a:ext cx="1268730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75945" algn="l"/>
                <a:tab pos="1138555" algn="l"/>
              </a:tabLst>
            </a:pPr>
            <a:r>
              <a:rPr dirty="0" sz="1750" spc="45">
                <a:latin typeface="Times New Roman"/>
                <a:cs typeface="Times New Roman"/>
              </a:rPr>
              <a:t>2</a:t>
            </a:r>
            <a:r>
              <a:rPr dirty="0" sz="1750" spc="45">
                <a:latin typeface="Times New Roman"/>
                <a:cs typeface="Times New Roman"/>
              </a:rPr>
              <a:t>	</a:t>
            </a:r>
            <a:r>
              <a:rPr dirty="0" sz="1750" spc="45">
                <a:latin typeface="Times New Roman"/>
                <a:cs typeface="Times New Roman"/>
              </a:rPr>
              <a:t>2</a:t>
            </a:r>
            <a:r>
              <a:rPr dirty="0" sz="1750" spc="45">
                <a:latin typeface="Times New Roman"/>
                <a:cs typeface="Times New Roman"/>
              </a:rPr>
              <a:t>	</a:t>
            </a:r>
            <a:r>
              <a:rPr dirty="0" sz="1750" spc="45">
                <a:latin typeface="Times New Roman"/>
                <a:cs typeface="Times New Roman"/>
              </a:rPr>
              <a:t>2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97258" y="4682553"/>
            <a:ext cx="1251585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68960" algn="l"/>
                <a:tab pos="1134745" algn="l"/>
              </a:tabLst>
            </a:pPr>
            <a:r>
              <a:rPr dirty="0" sz="1750" spc="45" i="1">
                <a:latin typeface="Times New Roman"/>
                <a:cs typeface="Times New Roman"/>
              </a:rPr>
              <a:t>a</a:t>
            </a:r>
            <a:r>
              <a:rPr dirty="0" sz="1750" spc="45" i="1">
                <a:latin typeface="Times New Roman"/>
                <a:cs typeface="Times New Roman"/>
              </a:rPr>
              <a:t>	</a:t>
            </a:r>
            <a:r>
              <a:rPr dirty="0" sz="1750" spc="45" i="1">
                <a:latin typeface="Times New Roman"/>
                <a:cs typeface="Times New Roman"/>
              </a:rPr>
              <a:t>b</a:t>
            </a:r>
            <a:r>
              <a:rPr dirty="0" sz="1750" spc="45" i="1">
                <a:latin typeface="Times New Roman"/>
                <a:cs typeface="Times New Roman"/>
              </a:rPr>
              <a:t>	</a:t>
            </a:r>
            <a:r>
              <a:rPr dirty="0" sz="1750" spc="40" i="1">
                <a:latin typeface="Times New Roman"/>
                <a:cs typeface="Times New Roman"/>
              </a:rPr>
              <a:t>c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1140" y="4194709"/>
            <a:ext cx="8594725" cy="7632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58140" indent="-345440">
              <a:lnSpc>
                <a:spcPct val="100000"/>
              </a:lnSpc>
              <a:spcBef>
                <a:spcPts val="90"/>
              </a:spcBef>
              <a:buClr>
                <a:srgbClr val="0000FF"/>
              </a:buClr>
              <a:buFont typeface="Wingdings"/>
              <a:buChar char=""/>
              <a:tabLst>
                <a:tab pos="358140" algn="l"/>
                <a:tab pos="6786245" algn="l"/>
                <a:tab pos="7305040" algn="l"/>
                <a:tab pos="7868284" algn="l"/>
                <a:tab pos="8449310" algn="l"/>
              </a:tabLst>
            </a:pPr>
            <a:r>
              <a:rPr dirty="0" sz="2400" spc="-10">
                <a:latin typeface="Arial Rounded MT Bold"/>
                <a:cs typeface="Arial Rounded MT Bold"/>
              </a:rPr>
              <a:t>U</a:t>
            </a:r>
            <a:r>
              <a:rPr dirty="0" sz="2400">
                <a:latin typeface="Arial Rounded MT Bold"/>
                <a:cs typeface="Arial Rounded MT Bold"/>
              </a:rPr>
              <a:t>n</a:t>
            </a:r>
            <a:r>
              <a:rPr dirty="0" sz="2400" spc="10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c</a:t>
            </a:r>
            <a:r>
              <a:rPr dirty="0" sz="2400" spc="-20">
                <a:latin typeface="Arial Rounded MT Bold"/>
                <a:cs typeface="Arial Rounded MT Bold"/>
              </a:rPr>
              <a:t>o</a:t>
            </a:r>
            <a:r>
              <a:rPr dirty="0" sz="2400" spc="-15">
                <a:latin typeface="Arial Rounded MT Bold"/>
                <a:cs typeface="Arial Rounded MT Bold"/>
              </a:rPr>
              <a:t>n</a:t>
            </a:r>
            <a:r>
              <a:rPr dirty="0" sz="2400" spc="5">
                <a:latin typeface="Arial Rounded MT Bold"/>
                <a:cs typeface="Arial Rounded MT Bold"/>
              </a:rPr>
              <a:t>j</a:t>
            </a:r>
            <a:r>
              <a:rPr dirty="0" sz="2400" spc="-15">
                <a:latin typeface="Arial Rounded MT Bold"/>
                <a:cs typeface="Arial Rounded MT Bold"/>
              </a:rPr>
              <a:t>un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>
                <a:latin typeface="Arial Rounded MT Bold"/>
                <a:cs typeface="Arial Rounded MT Bold"/>
              </a:rPr>
              <a:t>o</a:t>
            </a:r>
            <a:r>
              <a:rPr dirty="0" sz="2400" spc="55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d</a:t>
            </a:r>
            <a:r>
              <a:rPr dirty="0" sz="2400">
                <a:latin typeface="Arial Rounded MT Bold"/>
                <a:cs typeface="Arial Rounded MT Bold"/>
              </a:rPr>
              <a:t>e</a:t>
            </a:r>
            <a:r>
              <a:rPr dirty="0" sz="2400" spc="-10"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s</a:t>
            </a:r>
            <a:r>
              <a:rPr dirty="0" sz="2400" spc="-10">
                <a:latin typeface="Arial Rounded MT Bold"/>
                <a:cs typeface="Arial Rounded MT Bold"/>
              </a:rPr>
              <a:t>e</a:t>
            </a:r>
            <a:r>
              <a:rPr dirty="0" sz="2400" spc="-5">
                <a:latin typeface="Arial Rounded MT Bold"/>
                <a:cs typeface="Arial Rounded MT Bold"/>
              </a:rPr>
              <a:t>c</a:t>
            </a:r>
            <a:r>
              <a:rPr dirty="0" sz="2400" spc="-20">
                <a:latin typeface="Arial Rounded MT Bold"/>
                <a:cs typeface="Arial Rounded MT Bold"/>
              </a:rPr>
              <a:t>u</a:t>
            </a: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 spc="-20">
                <a:latin typeface="Arial Rounded MT Bold"/>
                <a:cs typeface="Arial Rounded MT Bold"/>
              </a:rPr>
              <a:t>n</a:t>
            </a:r>
            <a:r>
              <a:rPr dirty="0" sz="2400" spc="-5">
                <a:latin typeface="Arial Rounded MT Bold"/>
                <a:cs typeface="Arial Rounded MT Bold"/>
              </a:rPr>
              <a:t>ci</a:t>
            </a:r>
            <a:r>
              <a:rPr dirty="0" sz="2400">
                <a:latin typeface="Arial Rounded MT Bold"/>
                <a:cs typeface="Arial Rounded MT Bold"/>
              </a:rPr>
              <a:t>a</a:t>
            </a:r>
            <a:r>
              <a:rPr dirty="0" sz="2400" spc="40">
                <a:latin typeface="Arial Rounded MT Bold"/>
                <a:cs typeface="Arial Rounded MT Bold"/>
              </a:rPr>
              <a:t> </a:t>
            </a:r>
            <a:r>
              <a:rPr dirty="0" sz="2400" spc="-15">
                <a:latin typeface="Arial Rounded MT Bold"/>
                <a:cs typeface="Arial Rounded MT Bold"/>
              </a:rPr>
              <a:t>n</a:t>
            </a:r>
            <a:r>
              <a:rPr dirty="0" sz="2400" spc="-50">
                <a:latin typeface="Arial Rounded MT Bold"/>
                <a:cs typeface="Arial Rounded MT Bold"/>
              </a:rPr>
              <a:t>e</a:t>
            </a:r>
            <a:r>
              <a:rPr dirty="0" sz="2400" spc="-65">
                <a:latin typeface="Arial Rounded MT Bold"/>
                <a:cs typeface="Arial Rounded MT Bold"/>
              </a:rPr>
              <a:t>g</a:t>
            </a:r>
            <a:r>
              <a:rPr dirty="0" sz="2400" spc="-70">
                <a:latin typeface="Arial Rounded MT Bold"/>
                <a:cs typeface="Arial Rounded MT Bold"/>
              </a:rPr>
              <a:t>a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 spc="5">
                <a:latin typeface="Arial Rounded MT Bold"/>
                <a:cs typeface="Arial Rounded MT Bold"/>
              </a:rPr>
              <a:t>i</a:t>
            </a:r>
            <a:r>
              <a:rPr dirty="0" sz="2400" spc="-45">
                <a:latin typeface="Arial Rounded MT Bold"/>
                <a:cs typeface="Arial Rounded MT Bold"/>
              </a:rPr>
              <a:t>v</a:t>
            </a:r>
            <a:r>
              <a:rPr dirty="0" sz="2400">
                <a:latin typeface="Arial Rounded MT Bold"/>
                <a:cs typeface="Arial Rounded MT Bold"/>
              </a:rPr>
              <a:t>a</a:t>
            </a:r>
            <a:r>
              <a:rPr dirty="0" sz="2400" spc="35">
                <a:latin typeface="Arial Rounded MT Bold"/>
                <a:cs typeface="Arial Rounded MT Bold"/>
              </a:rPr>
              <a:t> </a:t>
            </a:r>
            <a:r>
              <a:rPr dirty="0" sz="2400" spc="-15">
                <a:latin typeface="Arial Rounded MT Bold"/>
                <a:cs typeface="Arial Rounded MT Bold"/>
              </a:rPr>
              <a:t>(</a:t>
            </a:r>
            <a:r>
              <a:rPr dirty="0" sz="2400" spc="-10">
                <a:latin typeface="Arial Rounded MT Bold"/>
                <a:cs typeface="Arial Rounded MT Bold"/>
              </a:rPr>
              <a:t>a</a:t>
            </a:r>
            <a:r>
              <a:rPr dirty="0" sz="2400">
                <a:latin typeface="Arial Rounded MT Bold"/>
                <a:cs typeface="Arial Rounded MT Bold"/>
              </a:rPr>
              <a:t>-</a:t>
            </a:r>
            <a:r>
              <a:rPr dirty="0" sz="2400" spc="-10">
                <a:latin typeface="Arial Rounded MT Bold"/>
                <a:cs typeface="Arial Rounded MT Bold"/>
              </a:rPr>
              <a:t>c</a:t>
            </a:r>
            <a:r>
              <a:rPr dirty="0" sz="2400" spc="-5">
                <a:latin typeface="Arial Rounded MT Bold"/>
                <a:cs typeface="Arial Rounded MT Bold"/>
              </a:rPr>
              <a:t>-b</a:t>
            </a:r>
            <a:r>
              <a:rPr dirty="0" sz="2400">
                <a:latin typeface="Arial Rounded MT Bold"/>
                <a:cs typeface="Arial Rounded MT Bold"/>
              </a:rPr>
              <a:t>)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4850" spc="-1085">
                <a:latin typeface="Symbol"/>
                <a:cs typeface="Symbol"/>
              </a:rPr>
              <a:t></a:t>
            </a:r>
            <a:r>
              <a:rPr dirty="0" sz="3000" spc="95" i="1">
                <a:latin typeface="Times New Roman"/>
                <a:cs typeface="Times New Roman"/>
              </a:rPr>
              <a:t>V</a:t>
            </a:r>
            <a:r>
              <a:rPr dirty="0" sz="3000" i="1">
                <a:latin typeface="Times New Roman"/>
                <a:cs typeface="Times New Roman"/>
              </a:rPr>
              <a:t>	</a:t>
            </a:r>
            <a:r>
              <a:rPr dirty="0" sz="3000" spc="130">
                <a:latin typeface="Times New Roman"/>
                <a:cs typeface="Times New Roman"/>
              </a:rPr>
              <a:t>,</a:t>
            </a:r>
            <a:r>
              <a:rPr dirty="0" sz="3000" spc="95" i="1">
                <a:latin typeface="Times New Roman"/>
                <a:cs typeface="Times New Roman"/>
              </a:rPr>
              <a:t>V</a:t>
            </a:r>
            <a:r>
              <a:rPr dirty="0" sz="3000" i="1">
                <a:latin typeface="Times New Roman"/>
                <a:cs typeface="Times New Roman"/>
              </a:rPr>
              <a:t>	</a:t>
            </a:r>
            <a:r>
              <a:rPr dirty="0" sz="3000" spc="130">
                <a:latin typeface="Times New Roman"/>
                <a:cs typeface="Times New Roman"/>
              </a:rPr>
              <a:t>,</a:t>
            </a:r>
            <a:r>
              <a:rPr dirty="0" sz="3000" spc="95" i="1">
                <a:latin typeface="Times New Roman"/>
                <a:cs typeface="Times New Roman"/>
              </a:rPr>
              <a:t>V</a:t>
            </a:r>
            <a:r>
              <a:rPr dirty="0" sz="3000" i="1">
                <a:latin typeface="Times New Roman"/>
                <a:cs typeface="Times New Roman"/>
              </a:rPr>
              <a:t>	</a:t>
            </a:r>
            <a:r>
              <a:rPr dirty="0" sz="4850" spc="-580">
                <a:latin typeface="Symbol"/>
                <a:cs typeface="Symbol"/>
              </a:rPr>
              <a:t></a:t>
            </a:r>
            <a:endParaRPr sz="4850">
              <a:latin typeface="Symbol"/>
              <a:cs typeface="Symbo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996176" y="5399087"/>
            <a:ext cx="1843405" cy="605155"/>
          </a:xfrm>
          <a:custGeom>
            <a:avLst/>
            <a:gdLst/>
            <a:ahLst/>
            <a:cxnLst/>
            <a:rect l="l" t="t" r="r" b="b"/>
            <a:pathLst>
              <a:path w="1843404" h="605154">
                <a:moveTo>
                  <a:pt x="1843024" y="0"/>
                </a:moveTo>
                <a:lnTo>
                  <a:pt x="0" y="0"/>
                </a:lnTo>
                <a:lnTo>
                  <a:pt x="0" y="604837"/>
                </a:lnTo>
                <a:lnTo>
                  <a:pt x="1843024" y="604837"/>
                </a:lnTo>
                <a:lnTo>
                  <a:pt x="1843024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7406533" y="5406144"/>
            <a:ext cx="1261110" cy="2940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70865" algn="l"/>
                <a:tab pos="1130300" algn="l"/>
              </a:tabLst>
            </a:pPr>
            <a:r>
              <a:rPr dirty="0" sz="1750" spc="45">
                <a:latin typeface="Times New Roman"/>
                <a:cs typeface="Times New Roman"/>
              </a:rPr>
              <a:t>0</a:t>
            </a:r>
            <a:r>
              <a:rPr dirty="0" sz="1750" spc="45">
                <a:latin typeface="Times New Roman"/>
                <a:cs typeface="Times New Roman"/>
              </a:rPr>
              <a:t>	</a:t>
            </a:r>
            <a:r>
              <a:rPr dirty="0" sz="1750" spc="45">
                <a:latin typeface="Times New Roman"/>
                <a:cs typeface="Times New Roman"/>
              </a:rPr>
              <a:t>0</a:t>
            </a:r>
            <a:r>
              <a:rPr dirty="0" sz="1750" spc="45">
                <a:latin typeface="Times New Roman"/>
                <a:cs typeface="Times New Roman"/>
              </a:rPr>
              <a:t>	</a:t>
            </a:r>
            <a:r>
              <a:rPr dirty="0" sz="1750" spc="45">
                <a:latin typeface="Times New Roman"/>
                <a:cs typeface="Times New Roman"/>
              </a:rPr>
              <a:t>0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29801" y="5673153"/>
            <a:ext cx="1243965" cy="2940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63880" algn="l"/>
                <a:tab pos="1125855" algn="l"/>
              </a:tabLst>
            </a:pPr>
            <a:r>
              <a:rPr dirty="0" sz="1750" spc="45" i="1">
                <a:latin typeface="Times New Roman"/>
                <a:cs typeface="Times New Roman"/>
              </a:rPr>
              <a:t>a</a:t>
            </a:r>
            <a:r>
              <a:rPr dirty="0" sz="1750" spc="45" i="1">
                <a:latin typeface="Times New Roman"/>
                <a:cs typeface="Times New Roman"/>
              </a:rPr>
              <a:t>	</a:t>
            </a:r>
            <a:r>
              <a:rPr dirty="0" sz="1750" spc="45" i="1">
                <a:latin typeface="Times New Roman"/>
                <a:cs typeface="Times New Roman"/>
              </a:rPr>
              <a:t>b</a:t>
            </a:r>
            <a:r>
              <a:rPr dirty="0" sz="1750" spc="45" i="1">
                <a:latin typeface="Times New Roman"/>
                <a:cs typeface="Times New Roman"/>
              </a:rPr>
              <a:t>	</a:t>
            </a:r>
            <a:r>
              <a:rPr dirty="0" sz="1750" spc="40" i="1">
                <a:latin typeface="Times New Roman"/>
                <a:cs typeface="Times New Roman"/>
              </a:rPr>
              <a:t>c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36829" y="5185321"/>
            <a:ext cx="1807845" cy="7645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7050" algn="l"/>
                <a:tab pos="1085850" algn="l"/>
                <a:tab pos="1662430" algn="l"/>
              </a:tabLst>
            </a:pPr>
            <a:r>
              <a:rPr dirty="0" sz="4850" spc="-1085">
                <a:latin typeface="Symbol"/>
                <a:cs typeface="Symbol"/>
              </a:rPr>
              <a:t></a:t>
            </a:r>
            <a:r>
              <a:rPr dirty="0" sz="3000" spc="100" i="1">
                <a:latin typeface="Times New Roman"/>
                <a:cs typeface="Times New Roman"/>
              </a:rPr>
              <a:t>V</a:t>
            </a:r>
            <a:r>
              <a:rPr dirty="0" sz="3000" i="1">
                <a:latin typeface="Times New Roman"/>
                <a:cs typeface="Times New Roman"/>
              </a:rPr>
              <a:t>	</a:t>
            </a:r>
            <a:r>
              <a:rPr dirty="0" sz="3000" spc="130">
                <a:latin typeface="Times New Roman"/>
                <a:cs typeface="Times New Roman"/>
              </a:rPr>
              <a:t>,</a:t>
            </a:r>
            <a:r>
              <a:rPr dirty="0" sz="3000" spc="100" i="1">
                <a:latin typeface="Times New Roman"/>
                <a:cs typeface="Times New Roman"/>
              </a:rPr>
              <a:t>V</a:t>
            </a:r>
            <a:r>
              <a:rPr dirty="0" sz="3000" i="1">
                <a:latin typeface="Times New Roman"/>
                <a:cs typeface="Times New Roman"/>
              </a:rPr>
              <a:t>	</a:t>
            </a:r>
            <a:r>
              <a:rPr dirty="0" sz="3000" spc="130">
                <a:latin typeface="Times New Roman"/>
                <a:cs typeface="Times New Roman"/>
              </a:rPr>
              <a:t>,</a:t>
            </a:r>
            <a:r>
              <a:rPr dirty="0" sz="3000" spc="100" i="1">
                <a:latin typeface="Times New Roman"/>
                <a:cs typeface="Times New Roman"/>
              </a:rPr>
              <a:t>V</a:t>
            </a:r>
            <a:r>
              <a:rPr dirty="0" sz="3000" i="1">
                <a:latin typeface="Times New Roman"/>
                <a:cs typeface="Times New Roman"/>
              </a:rPr>
              <a:t>	</a:t>
            </a:r>
            <a:r>
              <a:rPr dirty="0" sz="4850" spc="-580">
                <a:latin typeface="Symbol"/>
                <a:cs typeface="Symbol"/>
              </a:rPr>
              <a:t></a:t>
            </a:r>
            <a:endParaRPr sz="48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60650" y="2971863"/>
            <a:ext cx="3206750" cy="662305"/>
          </a:xfrm>
          <a:custGeom>
            <a:avLst/>
            <a:gdLst/>
            <a:ahLst/>
            <a:cxnLst/>
            <a:rect l="l" t="t" r="r" b="b"/>
            <a:pathLst>
              <a:path w="3206750" h="662304">
                <a:moveTo>
                  <a:pt x="3206750" y="0"/>
                </a:moveTo>
                <a:lnTo>
                  <a:pt x="0" y="0"/>
                </a:lnTo>
                <a:lnTo>
                  <a:pt x="0" y="661987"/>
                </a:lnTo>
                <a:lnTo>
                  <a:pt x="3206750" y="661987"/>
                </a:lnTo>
                <a:lnTo>
                  <a:pt x="320675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667000" y="3809936"/>
            <a:ext cx="2994025" cy="662305"/>
          </a:xfrm>
          <a:custGeom>
            <a:avLst/>
            <a:gdLst/>
            <a:ahLst/>
            <a:cxnLst/>
            <a:rect l="l" t="t" r="r" b="b"/>
            <a:pathLst>
              <a:path w="2994025" h="662304">
                <a:moveTo>
                  <a:pt x="2994025" y="0"/>
                </a:moveTo>
                <a:lnTo>
                  <a:pt x="0" y="0"/>
                </a:lnTo>
                <a:lnTo>
                  <a:pt x="0" y="661987"/>
                </a:lnTo>
                <a:lnTo>
                  <a:pt x="2994025" y="661987"/>
                </a:lnTo>
                <a:lnTo>
                  <a:pt x="2994025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667000" y="4648263"/>
            <a:ext cx="2994025" cy="662305"/>
          </a:xfrm>
          <a:custGeom>
            <a:avLst/>
            <a:gdLst/>
            <a:ahLst/>
            <a:cxnLst/>
            <a:rect l="l" t="t" r="r" b="b"/>
            <a:pathLst>
              <a:path w="2994025" h="662304">
                <a:moveTo>
                  <a:pt x="2994025" y="0"/>
                </a:moveTo>
                <a:lnTo>
                  <a:pt x="0" y="0"/>
                </a:lnTo>
                <a:lnTo>
                  <a:pt x="0" y="661987"/>
                </a:lnTo>
                <a:lnTo>
                  <a:pt x="2994025" y="661987"/>
                </a:lnTo>
                <a:lnTo>
                  <a:pt x="2994025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6839" y="99123"/>
            <a:ext cx="7999730" cy="5169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 marR="1372870">
              <a:lnSpc>
                <a:spcPct val="100000"/>
              </a:lnSpc>
              <a:spcBef>
                <a:spcPts val="100"/>
              </a:spcBef>
            </a:pP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Síntesis </a:t>
            </a:r>
            <a:r>
              <a:rPr dirty="0" sz="3200" b="1">
                <a:solidFill>
                  <a:srgbClr val="7D9CE8"/>
                </a:solidFill>
                <a:latin typeface="Arial"/>
                <a:cs typeface="Arial"/>
              </a:rPr>
              <a:t>de </a:t>
            </a: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fasores asimétricos </a:t>
            </a:r>
            <a:r>
              <a:rPr dirty="0" sz="3200" b="1">
                <a:solidFill>
                  <a:srgbClr val="7D9CE8"/>
                </a:solidFill>
                <a:latin typeface="Arial"/>
                <a:cs typeface="Arial"/>
              </a:rPr>
              <a:t>a  </a:t>
            </a: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partir de </a:t>
            </a:r>
            <a:r>
              <a:rPr dirty="0" sz="3200" b="1">
                <a:solidFill>
                  <a:srgbClr val="7D9CE8"/>
                </a:solidFill>
                <a:latin typeface="Arial"/>
                <a:cs typeface="Arial"/>
              </a:rPr>
              <a:t>componentes</a:t>
            </a:r>
            <a:r>
              <a:rPr dirty="0" sz="3200" spc="-125" b="1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simétricas</a:t>
            </a:r>
            <a:endParaRPr sz="3200">
              <a:latin typeface="Arial"/>
              <a:cs typeface="Arial"/>
            </a:endParaRPr>
          </a:p>
          <a:p>
            <a:pPr algn="just" marL="50800" marR="43180">
              <a:lnSpc>
                <a:spcPct val="100000"/>
              </a:lnSpc>
              <a:spcBef>
                <a:spcPts val="2565"/>
              </a:spcBef>
            </a:pPr>
            <a:r>
              <a:rPr dirty="0" sz="2400" spc="-5">
                <a:latin typeface="Arial Rounded MT Bold"/>
                <a:cs typeface="Arial Rounded MT Bold"/>
              </a:rPr>
              <a:t>Entonces cualquier conjunto </a:t>
            </a:r>
            <a:r>
              <a:rPr dirty="0" sz="2400">
                <a:latin typeface="Arial Rounded MT Bold"/>
                <a:cs typeface="Arial Rounded MT Bold"/>
              </a:rPr>
              <a:t>de 3 </a:t>
            </a:r>
            <a:r>
              <a:rPr dirty="0" sz="2400" spc="-20">
                <a:latin typeface="Arial Rounded MT Bold"/>
                <a:cs typeface="Arial Rounded MT Bold"/>
              </a:rPr>
              <a:t>fasores  </a:t>
            </a:r>
            <a:r>
              <a:rPr dirty="0" sz="2400" spc="-10">
                <a:latin typeface="Arial Rounded MT Bold"/>
                <a:cs typeface="Arial Rounded MT Bold"/>
              </a:rPr>
              <a:t>desequilibrados </a:t>
            </a:r>
            <a:r>
              <a:rPr dirty="0" sz="2400" spc="-40">
                <a:solidFill>
                  <a:srgbClr val="000099"/>
                </a:solidFill>
                <a:latin typeface="Arial Rounded MT Bold"/>
                <a:cs typeface="Arial Rounded MT Bold"/>
              </a:rPr>
              <a:t>Va</a:t>
            </a:r>
            <a:r>
              <a:rPr dirty="0" sz="2400" spc="-40">
                <a:latin typeface="Arial Rounded MT Bold"/>
                <a:cs typeface="Arial Rounded MT Bold"/>
              </a:rPr>
              <a:t>,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Vb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Vc </a:t>
            </a:r>
            <a:r>
              <a:rPr dirty="0" sz="2400" spc="-5">
                <a:latin typeface="Arial Rounded MT Bold"/>
                <a:cs typeface="Arial Rounded MT Bold"/>
              </a:rPr>
              <a:t>(o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Ia</a:t>
            </a:r>
            <a:r>
              <a:rPr dirty="0" sz="2400" spc="-10">
                <a:latin typeface="Arial Rounded MT Bold"/>
                <a:cs typeface="Arial Rounded MT Bold"/>
              </a:rPr>
              <a:t>, </a:t>
            </a:r>
            <a:r>
              <a:rPr dirty="0" sz="2400" spc="-50">
                <a:solidFill>
                  <a:srgbClr val="000099"/>
                </a:solidFill>
                <a:latin typeface="Arial Rounded MT Bold"/>
                <a:cs typeface="Arial Rounded MT Bold"/>
              </a:rPr>
              <a:t>Ib</a:t>
            </a:r>
            <a:r>
              <a:rPr dirty="0" sz="2400" spc="-50">
                <a:latin typeface="Arial Rounded MT Bold"/>
                <a:cs typeface="Arial Rounded MT Bold"/>
              </a:rPr>
              <a:t>,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Ic</a:t>
            </a:r>
            <a:r>
              <a:rPr dirty="0" sz="2400" spc="-5">
                <a:latin typeface="Arial Rounded MT Bold"/>
                <a:cs typeface="Arial Rounded MT Bold"/>
              </a:rPr>
              <a:t>), se puede  </a:t>
            </a:r>
            <a:r>
              <a:rPr dirty="0" sz="2400" spc="-20">
                <a:latin typeface="Arial Rounded MT Bold"/>
                <a:cs typeface="Arial Rounded MT Bold"/>
              </a:rPr>
              <a:t>expresar </a:t>
            </a:r>
            <a:r>
              <a:rPr dirty="0" sz="2400" spc="-5">
                <a:latin typeface="Arial Rounded MT Bold"/>
                <a:cs typeface="Arial Rounded MT Bold"/>
              </a:rPr>
              <a:t>en términos </a:t>
            </a:r>
            <a:r>
              <a:rPr dirty="0" sz="2400">
                <a:latin typeface="Arial Rounded MT Bold"/>
                <a:cs typeface="Arial Rounded MT Bold"/>
              </a:rPr>
              <a:t>de sus </a:t>
            </a:r>
            <a:r>
              <a:rPr dirty="0" sz="2400" spc="-5">
                <a:latin typeface="Arial Rounded MT Bold"/>
                <a:cs typeface="Arial Rounded MT Bold"/>
              </a:rPr>
              <a:t>componentes </a:t>
            </a:r>
            <a:r>
              <a:rPr dirty="0" sz="2400">
                <a:latin typeface="Arial Rounded MT Bold"/>
                <a:cs typeface="Arial Rounded MT Bold"/>
              </a:rPr>
              <a:t>de  </a:t>
            </a:r>
            <a:r>
              <a:rPr dirty="0" sz="2400" spc="-10">
                <a:latin typeface="Arial Rounded MT Bold"/>
                <a:cs typeface="Arial Rounded MT Bold"/>
              </a:rPr>
              <a:t>secuencia:</a:t>
            </a:r>
            <a:endParaRPr sz="2400">
              <a:latin typeface="Arial Rounded MT Bold"/>
              <a:cs typeface="Arial Rounded MT Bold"/>
            </a:endParaRPr>
          </a:p>
          <a:p>
            <a:pPr marL="2567940">
              <a:lnSpc>
                <a:spcPts val="3095"/>
              </a:lnSpc>
              <a:spcBef>
                <a:spcPts val="1019"/>
              </a:spcBef>
              <a:tabLst>
                <a:tab pos="3129915" algn="l"/>
                <a:tab pos="4047490" algn="l"/>
              </a:tabLst>
            </a:pPr>
            <a:r>
              <a:rPr dirty="0" sz="3300" spc="100" i="1">
                <a:latin typeface="Times New Roman"/>
                <a:cs typeface="Times New Roman"/>
              </a:rPr>
              <a:t>V	</a:t>
            </a:r>
            <a:r>
              <a:rPr dirty="0" sz="3300" spc="90">
                <a:latin typeface="Symbol"/>
                <a:cs typeface="Symbol"/>
              </a:rPr>
              <a:t></a:t>
            </a:r>
            <a:r>
              <a:rPr dirty="0" sz="3300" spc="-335">
                <a:latin typeface="Times New Roman"/>
                <a:cs typeface="Times New Roman"/>
              </a:rPr>
              <a:t> </a:t>
            </a:r>
            <a:r>
              <a:rPr dirty="0" sz="3300" spc="100" i="1">
                <a:latin typeface="Times New Roman"/>
                <a:cs typeface="Times New Roman"/>
              </a:rPr>
              <a:t>V</a:t>
            </a:r>
            <a:r>
              <a:rPr dirty="0" sz="3300" spc="-195" i="1">
                <a:latin typeface="Times New Roman"/>
                <a:cs typeface="Times New Roman"/>
              </a:rPr>
              <a:t> </a:t>
            </a:r>
            <a:r>
              <a:rPr dirty="0" baseline="42397" sz="2850" spc="89">
                <a:latin typeface="Times New Roman"/>
                <a:cs typeface="Times New Roman"/>
              </a:rPr>
              <a:t>0	</a:t>
            </a:r>
            <a:r>
              <a:rPr dirty="0" sz="3300" spc="90">
                <a:latin typeface="Symbol"/>
                <a:cs typeface="Symbol"/>
              </a:rPr>
              <a:t></a:t>
            </a:r>
            <a:r>
              <a:rPr dirty="0" sz="3300" spc="-495">
                <a:latin typeface="Times New Roman"/>
                <a:cs typeface="Times New Roman"/>
              </a:rPr>
              <a:t> </a:t>
            </a:r>
            <a:r>
              <a:rPr dirty="0" sz="3300" spc="100" i="1">
                <a:latin typeface="Times New Roman"/>
                <a:cs typeface="Times New Roman"/>
              </a:rPr>
              <a:t>V</a:t>
            </a:r>
            <a:r>
              <a:rPr dirty="0" sz="3300" spc="-380" i="1">
                <a:latin typeface="Times New Roman"/>
                <a:cs typeface="Times New Roman"/>
              </a:rPr>
              <a:t> </a:t>
            </a:r>
            <a:r>
              <a:rPr dirty="0" baseline="42397" sz="2850" spc="89">
                <a:latin typeface="Times New Roman"/>
                <a:cs typeface="Times New Roman"/>
              </a:rPr>
              <a:t>1</a:t>
            </a:r>
            <a:r>
              <a:rPr dirty="0" baseline="42397" sz="2850" spc="660">
                <a:latin typeface="Times New Roman"/>
                <a:cs typeface="Times New Roman"/>
              </a:rPr>
              <a:t> </a:t>
            </a:r>
            <a:r>
              <a:rPr dirty="0" sz="3300" spc="90">
                <a:latin typeface="Symbol"/>
                <a:cs typeface="Symbol"/>
              </a:rPr>
              <a:t></a:t>
            </a:r>
            <a:r>
              <a:rPr dirty="0" sz="3300" spc="-495">
                <a:latin typeface="Times New Roman"/>
                <a:cs typeface="Times New Roman"/>
              </a:rPr>
              <a:t> </a:t>
            </a:r>
            <a:r>
              <a:rPr dirty="0" sz="3300" spc="100" i="1">
                <a:latin typeface="Times New Roman"/>
                <a:cs typeface="Times New Roman"/>
              </a:rPr>
              <a:t>V</a:t>
            </a:r>
            <a:r>
              <a:rPr dirty="0" sz="3300" spc="-160" i="1">
                <a:latin typeface="Times New Roman"/>
                <a:cs typeface="Times New Roman"/>
              </a:rPr>
              <a:t> </a:t>
            </a:r>
            <a:r>
              <a:rPr dirty="0" baseline="42397" sz="2850" spc="89">
                <a:latin typeface="Times New Roman"/>
                <a:cs typeface="Times New Roman"/>
              </a:rPr>
              <a:t>2</a:t>
            </a:r>
            <a:endParaRPr baseline="42397" sz="2850">
              <a:latin typeface="Times New Roman"/>
              <a:cs typeface="Times New Roman"/>
            </a:endParaRPr>
          </a:p>
          <a:p>
            <a:pPr marL="3698875" indent="-866775">
              <a:lnSpc>
                <a:spcPts val="1415"/>
              </a:lnSpc>
              <a:buAutoNum type="alphaLcPeriod"/>
              <a:tabLst>
                <a:tab pos="3698875" algn="l"/>
                <a:tab pos="3699510" algn="l"/>
                <a:tab pos="4595495" algn="l"/>
                <a:tab pos="5451475" algn="l"/>
              </a:tabLst>
            </a:pPr>
            <a:r>
              <a:rPr dirty="0" sz="1900" spc="60" i="1">
                <a:latin typeface="Times New Roman"/>
                <a:cs typeface="Times New Roman"/>
              </a:rPr>
              <a:t>a	a	a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imes New Roman"/>
              <a:buAutoNum type="alphaLcPeriod"/>
            </a:pPr>
            <a:endParaRPr sz="1800">
              <a:latin typeface="Times New Roman"/>
              <a:cs typeface="Times New Roman"/>
            </a:endParaRPr>
          </a:p>
          <a:p>
            <a:pPr marL="2574290">
              <a:lnSpc>
                <a:spcPts val="3095"/>
              </a:lnSpc>
              <a:tabLst>
                <a:tab pos="3081020" algn="l"/>
              </a:tabLst>
            </a:pPr>
            <a:r>
              <a:rPr dirty="0" sz="3300" spc="100" i="1">
                <a:latin typeface="Times New Roman"/>
                <a:cs typeface="Times New Roman"/>
              </a:rPr>
              <a:t>V	</a:t>
            </a:r>
            <a:r>
              <a:rPr dirty="0" sz="3300" spc="90">
                <a:latin typeface="Symbol"/>
                <a:cs typeface="Symbol"/>
              </a:rPr>
              <a:t></a:t>
            </a:r>
            <a:r>
              <a:rPr dirty="0" sz="3300" spc="-434">
                <a:latin typeface="Times New Roman"/>
                <a:cs typeface="Times New Roman"/>
              </a:rPr>
              <a:t> </a:t>
            </a:r>
            <a:r>
              <a:rPr dirty="0" sz="3300" spc="100" i="1">
                <a:latin typeface="Times New Roman"/>
                <a:cs typeface="Times New Roman"/>
              </a:rPr>
              <a:t>V</a:t>
            </a:r>
            <a:r>
              <a:rPr dirty="0" sz="3300" spc="-325" i="1">
                <a:latin typeface="Times New Roman"/>
                <a:cs typeface="Times New Roman"/>
              </a:rPr>
              <a:t> </a:t>
            </a:r>
            <a:r>
              <a:rPr dirty="0" baseline="42397" sz="2850" spc="89">
                <a:latin typeface="Times New Roman"/>
                <a:cs typeface="Times New Roman"/>
              </a:rPr>
              <a:t>0</a:t>
            </a:r>
            <a:r>
              <a:rPr dirty="0" baseline="42397" sz="2850" spc="562">
                <a:latin typeface="Times New Roman"/>
                <a:cs typeface="Times New Roman"/>
              </a:rPr>
              <a:t> </a:t>
            </a:r>
            <a:r>
              <a:rPr dirty="0" sz="3300" spc="229">
                <a:latin typeface="Symbol"/>
                <a:cs typeface="Symbol"/>
              </a:rPr>
              <a:t></a:t>
            </a:r>
            <a:r>
              <a:rPr dirty="0" sz="3300" spc="229" i="1">
                <a:latin typeface="Times New Roman"/>
                <a:cs typeface="Times New Roman"/>
              </a:rPr>
              <a:t>V</a:t>
            </a:r>
            <a:r>
              <a:rPr dirty="0" sz="3300" spc="-505" i="1">
                <a:latin typeface="Times New Roman"/>
                <a:cs typeface="Times New Roman"/>
              </a:rPr>
              <a:t> </a:t>
            </a:r>
            <a:r>
              <a:rPr dirty="0" baseline="42397" sz="2850" spc="89">
                <a:latin typeface="Times New Roman"/>
                <a:cs typeface="Times New Roman"/>
              </a:rPr>
              <a:t>1</a:t>
            </a:r>
            <a:r>
              <a:rPr dirty="0" baseline="42397" sz="2850" spc="352">
                <a:latin typeface="Times New Roman"/>
                <a:cs typeface="Times New Roman"/>
              </a:rPr>
              <a:t> </a:t>
            </a:r>
            <a:r>
              <a:rPr dirty="0" sz="3300" spc="229">
                <a:latin typeface="Symbol"/>
                <a:cs typeface="Symbol"/>
              </a:rPr>
              <a:t></a:t>
            </a:r>
            <a:r>
              <a:rPr dirty="0" sz="3300" spc="229" i="1">
                <a:latin typeface="Times New Roman"/>
                <a:cs typeface="Times New Roman"/>
              </a:rPr>
              <a:t>V</a:t>
            </a:r>
            <a:r>
              <a:rPr dirty="0" sz="3300" spc="-300" i="1">
                <a:latin typeface="Times New Roman"/>
                <a:cs typeface="Times New Roman"/>
              </a:rPr>
              <a:t> </a:t>
            </a:r>
            <a:r>
              <a:rPr dirty="0" baseline="42397" sz="2850" spc="89">
                <a:latin typeface="Times New Roman"/>
                <a:cs typeface="Times New Roman"/>
              </a:rPr>
              <a:t>2</a:t>
            </a:r>
            <a:endParaRPr baseline="42397" sz="2850">
              <a:latin typeface="Times New Roman"/>
              <a:cs typeface="Times New Roman"/>
            </a:endParaRPr>
          </a:p>
          <a:p>
            <a:pPr marL="3613785" indent="-799465">
              <a:lnSpc>
                <a:spcPts val="1415"/>
              </a:lnSpc>
              <a:buAutoNum type="alphaLcPeriod" startAt="2"/>
              <a:tabLst>
                <a:tab pos="3613785" algn="l"/>
                <a:tab pos="3614420" algn="l"/>
                <a:tab pos="4460240" algn="l"/>
                <a:tab pos="5265420" algn="l"/>
              </a:tabLst>
            </a:pPr>
            <a:r>
              <a:rPr dirty="0" sz="1900" spc="60" i="1">
                <a:latin typeface="Times New Roman"/>
                <a:cs typeface="Times New Roman"/>
              </a:rPr>
              <a:t>b	b	b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lphaLcPeriod" startAt="2"/>
            </a:pPr>
            <a:endParaRPr sz="1800">
              <a:latin typeface="Times New Roman"/>
              <a:cs typeface="Times New Roman"/>
            </a:endParaRPr>
          </a:p>
          <a:p>
            <a:pPr marL="2574290">
              <a:lnSpc>
                <a:spcPts val="3095"/>
              </a:lnSpc>
              <a:tabLst>
                <a:tab pos="3072130" algn="l"/>
              </a:tabLst>
            </a:pPr>
            <a:r>
              <a:rPr dirty="0" sz="3300" spc="100" i="1">
                <a:latin typeface="Times New Roman"/>
                <a:cs typeface="Times New Roman"/>
              </a:rPr>
              <a:t>V	</a:t>
            </a:r>
            <a:r>
              <a:rPr dirty="0" sz="3300" spc="90">
                <a:latin typeface="Symbol"/>
                <a:cs typeface="Symbol"/>
              </a:rPr>
              <a:t></a:t>
            </a:r>
            <a:r>
              <a:rPr dirty="0" sz="3300" spc="-434">
                <a:latin typeface="Times New Roman"/>
                <a:cs typeface="Times New Roman"/>
              </a:rPr>
              <a:t> </a:t>
            </a:r>
            <a:r>
              <a:rPr dirty="0" sz="3300" spc="100" i="1">
                <a:latin typeface="Times New Roman"/>
                <a:cs typeface="Times New Roman"/>
              </a:rPr>
              <a:t>V</a:t>
            </a:r>
            <a:r>
              <a:rPr dirty="0" sz="3300" spc="-320" i="1">
                <a:latin typeface="Times New Roman"/>
                <a:cs typeface="Times New Roman"/>
              </a:rPr>
              <a:t> </a:t>
            </a:r>
            <a:r>
              <a:rPr dirty="0" baseline="42397" sz="2850" spc="89">
                <a:latin typeface="Times New Roman"/>
                <a:cs typeface="Times New Roman"/>
              </a:rPr>
              <a:t>0</a:t>
            </a:r>
            <a:r>
              <a:rPr dirty="0" baseline="42397" sz="2850" spc="562">
                <a:latin typeface="Times New Roman"/>
                <a:cs typeface="Times New Roman"/>
              </a:rPr>
              <a:t> </a:t>
            </a:r>
            <a:r>
              <a:rPr dirty="0" sz="3300" spc="229">
                <a:latin typeface="Symbol"/>
                <a:cs typeface="Symbol"/>
              </a:rPr>
              <a:t></a:t>
            </a:r>
            <a:r>
              <a:rPr dirty="0" sz="3300" spc="229" i="1">
                <a:latin typeface="Times New Roman"/>
                <a:cs typeface="Times New Roman"/>
              </a:rPr>
              <a:t>V</a:t>
            </a:r>
            <a:r>
              <a:rPr dirty="0" sz="3300" spc="-515" i="1">
                <a:latin typeface="Times New Roman"/>
                <a:cs typeface="Times New Roman"/>
              </a:rPr>
              <a:t> </a:t>
            </a:r>
            <a:r>
              <a:rPr dirty="0" baseline="42397" sz="2850" spc="89">
                <a:latin typeface="Times New Roman"/>
                <a:cs typeface="Times New Roman"/>
              </a:rPr>
              <a:t>1</a:t>
            </a:r>
            <a:r>
              <a:rPr dirty="0" baseline="42397" sz="2850" spc="359">
                <a:latin typeface="Times New Roman"/>
                <a:cs typeface="Times New Roman"/>
              </a:rPr>
              <a:t> </a:t>
            </a:r>
            <a:r>
              <a:rPr dirty="0" sz="3300" spc="225">
                <a:latin typeface="Symbol"/>
                <a:cs typeface="Symbol"/>
              </a:rPr>
              <a:t></a:t>
            </a:r>
            <a:r>
              <a:rPr dirty="0" sz="3300" spc="225" i="1">
                <a:latin typeface="Times New Roman"/>
                <a:cs typeface="Times New Roman"/>
              </a:rPr>
              <a:t>V</a:t>
            </a:r>
            <a:r>
              <a:rPr dirty="0" sz="3300" spc="-290" i="1">
                <a:latin typeface="Times New Roman"/>
                <a:cs typeface="Times New Roman"/>
              </a:rPr>
              <a:t> </a:t>
            </a:r>
            <a:r>
              <a:rPr dirty="0" baseline="42397" sz="2850" spc="89">
                <a:latin typeface="Times New Roman"/>
                <a:cs typeface="Times New Roman"/>
              </a:rPr>
              <a:t>2</a:t>
            </a:r>
            <a:endParaRPr baseline="42397" sz="2850">
              <a:latin typeface="Times New Roman"/>
              <a:cs typeface="Times New Roman"/>
            </a:endParaRPr>
          </a:p>
          <a:p>
            <a:pPr marL="3608070" indent="-791210">
              <a:lnSpc>
                <a:spcPts val="1415"/>
              </a:lnSpc>
              <a:buAutoNum type="alphaLcPeriod" startAt="3"/>
              <a:tabLst>
                <a:tab pos="3608070" algn="l"/>
                <a:tab pos="3608704" algn="l"/>
                <a:tab pos="4454525" algn="l"/>
                <a:tab pos="5259070" algn="l"/>
              </a:tabLst>
            </a:pPr>
            <a:r>
              <a:rPr dirty="0" sz="1900" spc="55" i="1">
                <a:latin typeface="Times New Roman"/>
                <a:cs typeface="Times New Roman"/>
              </a:rPr>
              <a:t>c	c	c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14800" y="1295400"/>
            <a:ext cx="5029200" cy="21145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1140" y="99123"/>
            <a:ext cx="6517005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Síntesis </a:t>
            </a:r>
            <a:r>
              <a:rPr dirty="0"/>
              <a:t>de </a:t>
            </a:r>
            <a:r>
              <a:rPr dirty="0" spc="-5"/>
              <a:t>fasores asimétricos </a:t>
            </a:r>
            <a:r>
              <a:rPr dirty="0"/>
              <a:t>a  </a:t>
            </a:r>
            <a:r>
              <a:rPr dirty="0" spc="-5"/>
              <a:t>partir de </a:t>
            </a:r>
            <a:r>
              <a:rPr dirty="0"/>
              <a:t>componentes</a:t>
            </a:r>
            <a:r>
              <a:rPr dirty="0" spc="-125"/>
              <a:t> </a:t>
            </a:r>
            <a:r>
              <a:rPr dirty="0" spc="-5"/>
              <a:t>simétricas</a:t>
            </a:r>
          </a:p>
        </p:txBody>
      </p:sp>
      <p:sp>
        <p:nvSpPr>
          <p:cNvPr id="4" name="object 4"/>
          <p:cNvSpPr/>
          <p:nvPr/>
        </p:nvSpPr>
        <p:spPr>
          <a:xfrm>
            <a:off x="179470" y="1608831"/>
            <a:ext cx="3645501" cy="16342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76429" y="4596499"/>
            <a:ext cx="6165633" cy="21383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770884" y="3379470"/>
            <a:ext cx="251523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3175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00FF"/>
                </a:solidFill>
                <a:latin typeface="Arial"/>
                <a:cs typeface="Arial"/>
              </a:rPr>
              <a:t>Relación </a:t>
            </a:r>
            <a:r>
              <a:rPr dirty="0" sz="2400" spc="-5">
                <a:solidFill>
                  <a:srgbClr val="0000FF"/>
                </a:solidFill>
                <a:latin typeface="Arial"/>
                <a:cs typeface="Arial"/>
              </a:rPr>
              <a:t>de  </a:t>
            </a:r>
            <a:r>
              <a:rPr dirty="0" sz="2400">
                <a:solidFill>
                  <a:srgbClr val="0000FF"/>
                </a:solidFill>
                <a:latin typeface="Arial"/>
                <a:cs typeface="Arial"/>
              </a:rPr>
              <a:t>fasores </a:t>
            </a:r>
            <a:r>
              <a:rPr dirty="0" sz="2400" spc="-5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2400" spc="-85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0000FF"/>
                </a:solidFill>
                <a:latin typeface="Arial"/>
                <a:cs typeface="Arial"/>
              </a:rPr>
              <a:t>tensión  en la</a:t>
            </a:r>
            <a:r>
              <a:rPr dirty="0" sz="2400" spc="-35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000FF"/>
                </a:solidFill>
                <a:latin typeface="Arial"/>
                <a:cs typeface="Arial"/>
              </a:rPr>
              <a:t>carga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34480" y="3150870"/>
            <a:ext cx="227711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-1905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00FF"/>
                </a:solidFill>
                <a:latin typeface="Arial"/>
                <a:cs typeface="Arial"/>
              </a:rPr>
              <a:t>Resolución </a:t>
            </a:r>
            <a:r>
              <a:rPr dirty="0" sz="2400" spc="-5">
                <a:solidFill>
                  <a:srgbClr val="0000FF"/>
                </a:solidFill>
                <a:latin typeface="Arial"/>
                <a:cs typeface="Arial"/>
              </a:rPr>
              <a:t>con  </a:t>
            </a:r>
            <a:r>
              <a:rPr dirty="0" sz="2400">
                <a:solidFill>
                  <a:srgbClr val="0000FF"/>
                </a:solidFill>
                <a:latin typeface="Arial"/>
                <a:cs typeface="Arial"/>
              </a:rPr>
              <a:t>componentes</a:t>
            </a:r>
            <a:r>
              <a:rPr dirty="0" sz="2400" spc="-125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000FF"/>
                </a:solidFill>
                <a:latin typeface="Arial"/>
                <a:cs typeface="Arial"/>
              </a:rPr>
              <a:t>de  secuencia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200977"/>
            <a:ext cx="3774440" cy="635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69895" algn="l"/>
              </a:tabLst>
            </a:pPr>
            <a:r>
              <a:rPr dirty="0" sz="4000">
                <a:solidFill>
                  <a:srgbClr val="0000FF"/>
                </a:solidFill>
              </a:rPr>
              <a:t>El</a:t>
            </a:r>
            <a:r>
              <a:rPr dirty="0" sz="4000" spc="-35">
                <a:solidFill>
                  <a:srgbClr val="0000FF"/>
                </a:solidFill>
              </a:rPr>
              <a:t> </a:t>
            </a:r>
            <a:r>
              <a:rPr dirty="0" sz="4000">
                <a:solidFill>
                  <a:srgbClr val="0000FF"/>
                </a:solidFill>
              </a:rPr>
              <a:t>op</a:t>
            </a:r>
            <a:r>
              <a:rPr dirty="0" sz="4000" spc="-20">
                <a:solidFill>
                  <a:srgbClr val="0000FF"/>
                </a:solidFill>
              </a:rPr>
              <a:t>e</a:t>
            </a:r>
            <a:r>
              <a:rPr dirty="0" sz="4000" spc="-5">
                <a:solidFill>
                  <a:srgbClr val="0000FF"/>
                </a:solidFill>
              </a:rPr>
              <a:t>rad</a:t>
            </a:r>
            <a:r>
              <a:rPr dirty="0" sz="4000" spc="-15">
                <a:solidFill>
                  <a:srgbClr val="0000FF"/>
                </a:solidFill>
              </a:rPr>
              <a:t>o</a:t>
            </a:r>
            <a:r>
              <a:rPr dirty="0" sz="4000">
                <a:solidFill>
                  <a:srgbClr val="0000FF"/>
                </a:solidFill>
              </a:rPr>
              <a:t>r</a:t>
            </a:r>
            <a:r>
              <a:rPr dirty="0" sz="4000">
                <a:solidFill>
                  <a:srgbClr val="0000FF"/>
                </a:solidFill>
              </a:rPr>
              <a:t>	</a:t>
            </a:r>
            <a:r>
              <a:rPr dirty="0" sz="4000">
                <a:solidFill>
                  <a:srgbClr val="0000FF"/>
                </a:solidFill>
              </a:rPr>
              <a:t>“a”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6172200" y="152400"/>
            <a:ext cx="1716151" cy="1152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304800" y="990600"/>
            <a:ext cx="5362575" cy="1133475"/>
            <a:chOff x="304800" y="990600"/>
            <a:chExt cx="5362575" cy="1133475"/>
          </a:xfrm>
        </p:grpSpPr>
        <p:sp>
          <p:nvSpPr>
            <p:cNvPr id="5" name="object 5"/>
            <p:cNvSpPr/>
            <p:nvPr/>
          </p:nvSpPr>
          <p:spPr>
            <a:xfrm>
              <a:off x="304800" y="990600"/>
              <a:ext cx="5362575" cy="1133475"/>
            </a:xfrm>
            <a:custGeom>
              <a:avLst/>
              <a:gdLst/>
              <a:ahLst/>
              <a:cxnLst/>
              <a:rect l="l" t="t" r="r" b="b"/>
              <a:pathLst>
                <a:path w="5362575" h="1133475">
                  <a:moveTo>
                    <a:pt x="5362575" y="0"/>
                  </a:moveTo>
                  <a:lnTo>
                    <a:pt x="0" y="0"/>
                  </a:lnTo>
                  <a:lnTo>
                    <a:pt x="0" y="1133475"/>
                  </a:lnTo>
                  <a:lnTo>
                    <a:pt x="5362575" y="1133475"/>
                  </a:lnTo>
                  <a:lnTo>
                    <a:pt x="5362575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172487" y="1244168"/>
              <a:ext cx="257810" cy="358775"/>
            </a:xfrm>
            <a:custGeom>
              <a:avLst/>
              <a:gdLst/>
              <a:ahLst/>
              <a:cxnLst/>
              <a:rect l="l" t="t" r="r" b="b"/>
              <a:pathLst>
                <a:path w="257810" h="358775">
                  <a:moveTo>
                    <a:pt x="257520" y="0"/>
                  </a:moveTo>
                  <a:lnTo>
                    <a:pt x="0" y="358574"/>
                  </a:lnTo>
                </a:path>
              </a:pathLst>
            </a:custGeom>
            <a:ln w="9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182179" y="1624078"/>
              <a:ext cx="240665" cy="0"/>
            </a:xfrm>
            <a:custGeom>
              <a:avLst/>
              <a:gdLst/>
              <a:ahLst/>
              <a:cxnLst/>
              <a:rect l="l" t="t" r="r" b="b"/>
              <a:pathLst>
                <a:path w="240664" h="0">
                  <a:moveTo>
                    <a:pt x="0" y="0"/>
                  </a:moveTo>
                  <a:lnTo>
                    <a:pt x="240076" y="0"/>
                  </a:lnTo>
                </a:path>
              </a:pathLst>
            </a:custGeom>
            <a:ln w="197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120049" y="1103943"/>
              <a:ext cx="454025" cy="422275"/>
            </a:xfrm>
            <a:custGeom>
              <a:avLst/>
              <a:gdLst/>
              <a:ahLst/>
              <a:cxnLst/>
              <a:rect l="l" t="t" r="r" b="b"/>
              <a:pathLst>
                <a:path w="454025" h="422275">
                  <a:moveTo>
                    <a:pt x="0" y="285143"/>
                  </a:moveTo>
                  <a:lnTo>
                    <a:pt x="40180" y="262252"/>
                  </a:lnTo>
                </a:path>
                <a:path w="454025" h="422275">
                  <a:moveTo>
                    <a:pt x="40849" y="262252"/>
                  </a:moveTo>
                  <a:lnTo>
                    <a:pt x="138956" y="420996"/>
                  </a:lnTo>
                </a:path>
                <a:path w="454025" h="422275">
                  <a:moveTo>
                    <a:pt x="138956" y="421806"/>
                  </a:moveTo>
                  <a:lnTo>
                    <a:pt x="247107" y="809"/>
                  </a:lnTo>
                </a:path>
                <a:path w="454025" h="422275">
                  <a:moveTo>
                    <a:pt x="247107" y="0"/>
                  </a:moveTo>
                  <a:lnTo>
                    <a:pt x="453700" y="0"/>
                  </a:lnTo>
                </a:path>
              </a:pathLst>
            </a:custGeom>
            <a:ln w="46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099960" y="1078269"/>
              <a:ext cx="458470" cy="431800"/>
            </a:xfrm>
            <a:custGeom>
              <a:avLst/>
              <a:gdLst/>
              <a:ahLst/>
              <a:cxnLst/>
              <a:rect l="l" t="t" r="r" b="b"/>
              <a:pathLst>
                <a:path w="458470" h="431800">
                  <a:moveTo>
                    <a:pt x="458053" y="0"/>
                  </a:moveTo>
                  <a:lnTo>
                    <a:pt x="243089" y="0"/>
                  </a:lnTo>
                  <a:lnTo>
                    <a:pt x="143309" y="389429"/>
                  </a:lnTo>
                  <a:lnTo>
                    <a:pt x="55582" y="259079"/>
                  </a:lnTo>
                  <a:lnTo>
                    <a:pt x="0" y="289902"/>
                  </a:lnTo>
                  <a:lnTo>
                    <a:pt x="6696" y="300943"/>
                  </a:lnTo>
                  <a:lnTo>
                    <a:pt x="33483" y="284366"/>
                  </a:lnTo>
                  <a:lnTo>
                    <a:pt x="132594" y="431292"/>
                  </a:lnTo>
                  <a:lnTo>
                    <a:pt x="153019" y="431292"/>
                  </a:lnTo>
                  <a:lnTo>
                    <a:pt x="257487" y="19749"/>
                  </a:lnTo>
                  <a:lnTo>
                    <a:pt x="458053" y="19749"/>
                  </a:lnTo>
                  <a:lnTo>
                    <a:pt x="4580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068150" y="1624078"/>
              <a:ext cx="521970" cy="0"/>
            </a:xfrm>
            <a:custGeom>
              <a:avLst/>
              <a:gdLst/>
              <a:ahLst/>
              <a:cxnLst/>
              <a:rect l="l" t="t" r="r" b="b"/>
              <a:pathLst>
                <a:path w="521970" h="0">
                  <a:moveTo>
                    <a:pt x="0" y="0"/>
                  </a:moveTo>
                  <a:lnTo>
                    <a:pt x="521671" y="0"/>
                  </a:lnTo>
                </a:path>
              </a:pathLst>
            </a:custGeom>
            <a:ln w="197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234195" y="975114"/>
            <a:ext cx="340995" cy="1155065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120650">
              <a:lnSpc>
                <a:spcPct val="100000"/>
              </a:lnSpc>
              <a:spcBef>
                <a:spcPts val="765"/>
              </a:spcBef>
            </a:pPr>
            <a:r>
              <a:rPr dirty="0" sz="3150" spc="55">
                <a:latin typeface="Times New Roman"/>
                <a:cs typeface="Times New Roman"/>
              </a:rPr>
              <a:t>3</a:t>
            </a:r>
            <a:endParaRPr sz="3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65"/>
              </a:spcBef>
            </a:pPr>
            <a:r>
              <a:rPr dirty="0" sz="3150" spc="55">
                <a:latin typeface="Times New Roman"/>
                <a:cs typeface="Times New Roman"/>
              </a:rPr>
              <a:t>2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0711" y="1310921"/>
            <a:ext cx="4690745" cy="819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ts val="3120"/>
              </a:lnSpc>
              <a:spcBef>
                <a:spcPts val="105"/>
              </a:spcBef>
              <a:tabLst>
                <a:tab pos="3237865" algn="l"/>
              </a:tabLst>
            </a:pPr>
            <a:r>
              <a:rPr dirty="0" sz="3150" spc="55" i="1">
                <a:latin typeface="Times New Roman"/>
                <a:cs typeface="Times New Roman"/>
              </a:rPr>
              <a:t>a</a:t>
            </a:r>
            <a:r>
              <a:rPr dirty="0" sz="3150" spc="-20" i="1">
                <a:latin typeface="Times New Roman"/>
                <a:cs typeface="Times New Roman"/>
              </a:rPr>
              <a:t> </a:t>
            </a:r>
            <a:r>
              <a:rPr dirty="0" sz="3150" spc="60">
                <a:latin typeface="Symbol"/>
                <a:cs typeface="Symbol"/>
              </a:rPr>
              <a:t></a:t>
            </a:r>
            <a:r>
              <a:rPr dirty="0" sz="3150" spc="-434">
                <a:latin typeface="Times New Roman"/>
                <a:cs typeface="Times New Roman"/>
              </a:rPr>
              <a:t> </a:t>
            </a:r>
            <a:r>
              <a:rPr dirty="0" sz="3150" spc="-75">
                <a:latin typeface="Times New Roman"/>
                <a:cs typeface="Times New Roman"/>
              </a:rPr>
              <a:t>1</a:t>
            </a:r>
            <a:r>
              <a:rPr dirty="0" sz="3150" spc="-75">
                <a:latin typeface="Symbol"/>
                <a:cs typeface="Symbol"/>
              </a:rPr>
              <a:t></a:t>
            </a:r>
            <a:r>
              <a:rPr dirty="0" sz="3150" spc="-75">
                <a:latin typeface="Times New Roman"/>
                <a:cs typeface="Times New Roman"/>
              </a:rPr>
              <a:t>120</a:t>
            </a:r>
            <a:r>
              <a:rPr dirty="0" sz="3150" spc="-75">
                <a:latin typeface="Symbol"/>
                <a:cs typeface="Symbol"/>
              </a:rPr>
              <a:t></a:t>
            </a:r>
            <a:r>
              <a:rPr dirty="0" sz="3150" spc="-150">
                <a:latin typeface="Times New Roman"/>
                <a:cs typeface="Times New Roman"/>
              </a:rPr>
              <a:t> </a:t>
            </a:r>
            <a:r>
              <a:rPr dirty="0" sz="3150" spc="60">
                <a:latin typeface="Symbol"/>
                <a:cs typeface="Symbol"/>
              </a:rPr>
              <a:t></a:t>
            </a:r>
            <a:r>
              <a:rPr dirty="0" sz="3150" spc="-425">
                <a:latin typeface="Times New Roman"/>
                <a:cs typeface="Times New Roman"/>
              </a:rPr>
              <a:t> </a:t>
            </a:r>
            <a:r>
              <a:rPr dirty="0" sz="3150" spc="-95">
                <a:latin typeface="Times New Roman"/>
                <a:cs typeface="Times New Roman"/>
              </a:rPr>
              <a:t>1</a:t>
            </a:r>
            <a:r>
              <a:rPr dirty="0" sz="3150" spc="-95" i="1">
                <a:latin typeface="Times New Roman"/>
                <a:cs typeface="Times New Roman"/>
              </a:rPr>
              <a:t>e</a:t>
            </a:r>
            <a:r>
              <a:rPr dirty="0" sz="3150" spc="-370" i="1">
                <a:latin typeface="Times New Roman"/>
                <a:cs typeface="Times New Roman"/>
              </a:rPr>
              <a:t> </a:t>
            </a:r>
            <a:r>
              <a:rPr dirty="0" baseline="58641" sz="2700" spc="30" i="1">
                <a:latin typeface="Times New Roman"/>
                <a:cs typeface="Times New Roman"/>
              </a:rPr>
              <a:t>j</a:t>
            </a:r>
            <a:r>
              <a:rPr dirty="0" baseline="58641" sz="2700" spc="-434" i="1">
                <a:latin typeface="Times New Roman"/>
                <a:cs typeface="Times New Roman"/>
              </a:rPr>
              <a:t> </a:t>
            </a:r>
            <a:r>
              <a:rPr dirty="0" baseline="74074" sz="2700" spc="22">
                <a:latin typeface="Times New Roman"/>
                <a:cs typeface="Times New Roman"/>
              </a:rPr>
              <a:t>2</a:t>
            </a:r>
            <a:r>
              <a:rPr dirty="0" baseline="70175" sz="2850" spc="22" i="1">
                <a:latin typeface="Symbol"/>
                <a:cs typeface="Symbol"/>
              </a:rPr>
              <a:t></a:t>
            </a:r>
            <a:r>
              <a:rPr dirty="0" baseline="70175" sz="2850" spc="-37" i="1">
                <a:latin typeface="Times New Roman"/>
                <a:cs typeface="Times New Roman"/>
              </a:rPr>
              <a:t> </a:t>
            </a:r>
            <a:r>
              <a:rPr dirty="0" baseline="30864" sz="2700" spc="60">
                <a:latin typeface="Times New Roman"/>
                <a:cs typeface="Times New Roman"/>
              </a:rPr>
              <a:t>3	</a:t>
            </a:r>
            <a:r>
              <a:rPr dirty="0" sz="3150" spc="60">
                <a:latin typeface="Symbol"/>
                <a:cs typeface="Symbol"/>
              </a:rPr>
              <a:t></a:t>
            </a:r>
            <a:r>
              <a:rPr dirty="0" sz="3150" spc="60">
                <a:latin typeface="Times New Roman"/>
                <a:cs typeface="Times New Roman"/>
              </a:rPr>
              <a:t> </a:t>
            </a:r>
            <a:r>
              <a:rPr dirty="0" sz="3150" spc="60">
                <a:latin typeface="Symbol"/>
                <a:cs typeface="Symbol"/>
              </a:rPr>
              <a:t></a:t>
            </a:r>
            <a:r>
              <a:rPr dirty="0" sz="3150" spc="60">
                <a:latin typeface="Times New Roman"/>
                <a:cs typeface="Times New Roman"/>
              </a:rPr>
              <a:t> </a:t>
            </a:r>
            <a:r>
              <a:rPr dirty="0" baseline="35273" sz="4725" spc="82">
                <a:latin typeface="Times New Roman"/>
                <a:cs typeface="Times New Roman"/>
              </a:rPr>
              <a:t>1 </a:t>
            </a:r>
            <a:r>
              <a:rPr dirty="0" sz="3150" spc="60">
                <a:latin typeface="Symbol"/>
                <a:cs typeface="Symbol"/>
              </a:rPr>
              <a:t></a:t>
            </a:r>
            <a:r>
              <a:rPr dirty="0" sz="3150" spc="-190">
                <a:latin typeface="Times New Roman"/>
                <a:cs typeface="Times New Roman"/>
              </a:rPr>
              <a:t> </a:t>
            </a:r>
            <a:r>
              <a:rPr dirty="0" sz="3150" spc="30" i="1">
                <a:latin typeface="Times New Roman"/>
                <a:cs typeface="Times New Roman"/>
              </a:rPr>
              <a:t>j</a:t>
            </a:r>
            <a:endParaRPr sz="3150">
              <a:latin typeface="Times New Roman"/>
              <a:cs typeface="Times New Roman"/>
            </a:endParaRPr>
          </a:p>
          <a:p>
            <a:pPr algn="r" marR="608965">
              <a:lnSpc>
                <a:spcPts val="3120"/>
              </a:lnSpc>
            </a:pPr>
            <a:r>
              <a:rPr dirty="0" sz="3150" spc="55">
                <a:latin typeface="Times New Roman"/>
                <a:cs typeface="Times New Roman"/>
              </a:rPr>
              <a:t>2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1000" y="2133598"/>
            <a:ext cx="4448175" cy="46037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14" name="object 14"/>
          <p:cNvGrpSpPr/>
          <p:nvPr/>
        </p:nvGrpSpPr>
        <p:grpSpPr>
          <a:xfrm>
            <a:off x="6627702" y="5589533"/>
            <a:ext cx="473709" cy="452120"/>
            <a:chOff x="6627702" y="5589533"/>
            <a:chExt cx="473709" cy="452120"/>
          </a:xfrm>
        </p:grpSpPr>
        <p:sp>
          <p:nvSpPr>
            <p:cNvPr id="15" name="object 15"/>
            <p:cNvSpPr/>
            <p:nvPr/>
          </p:nvSpPr>
          <p:spPr>
            <a:xfrm>
              <a:off x="6646869" y="5615825"/>
              <a:ext cx="454659" cy="423545"/>
            </a:xfrm>
            <a:custGeom>
              <a:avLst/>
              <a:gdLst/>
              <a:ahLst/>
              <a:cxnLst/>
              <a:rect l="l" t="t" r="r" b="b"/>
              <a:pathLst>
                <a:path w="454659" h="423545">
                  <a:moveTo>
                    <a:pt x="0" y="286329"/>
                  </a:moveTo>
                  <a:lnTo>
                    <a:pt x="40772" y="262888"/>
                  </a:lnTo>
                </a:path>
                <a:path w="454659" h="423545">
                  <a:moveTo>
                    <a:pt x="41573" y="262888"/>
                  </a:moveTo>
                  <a:lnTo>
                    <a:pt x="139414" y="422232"/>
                  </a:lnTo>
                </a:path>
                <a:path w="454659" h="423545">
                  <a:moveTo>
                    <a:pt x="139414" y="423028"/>
                  </a:moveTo>
                  <a:lnTo>
                    <a:pt x="247038" y="795"/>
                  </a:lnTo>
                </a:path>
                <a:path w="454659" h="423545">
                  <a:moveTo>
                    <a:pt x="247038" y="0"/>
                  </a:moveTo>
                  <a:lnTo>
                    <a:pt x="454106" y="0"/>
                  </a:lnTo>
                </a:path>
              </a:pathLst>
            </a:custGeom>
            <a:ln w="46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627702" y="5589533"/>
              <a:ext cx="457834" cy="433070"/>
            </a:xfrm>
            <a:custGeom>
              <a:avLst/>
              <a:gdLst/>
              <a:ahLst/>
              <a:cxnLst/>
              <a:rect l="l" t="t" r="r" b="b"/>
              <a:pathLst>
                <a:path w="457834" h="433070">
                  <a:moveTo>
                    <a:pt x="457378" y="0"/>
                  </a:moveTo>
                  <a:lnTo>
                    <a:pt x="242129" y="0"/>
                  </a:lnTo>
                  <a:lnTo>
                    <a:pt x="143488" y="390669"/>
                  </a:lnTo>
                  <a:lnTo>
                    <a:pt x="55465" y="260468"/>
                  </a:lnTo>
                  <a:lnTo>
                    <a:pt x="0" y="290374"/>
                  </a:lnTo>
                  <a:lnTo>
                    <a:pt x="5710" y="302509"/>
                  </a:lnTo>
                  <a:lnTo>
                    <a:pt x="33426" y="285533"/>
                  </a:lnTo>
                  <a:lnTo>
                    <a:pt x="132902" y="432743"/>
                  </a:lnTo>
                  <a:lnTo>
                    <a:pt x="152470" y="432743"/>
                  </a:lnTo>
                  <a:lnTo>
                    <a:pt x="256822" y="20224"/>
                  </a:lnTo>
                  <a:lnTo>
                    <a:pt x="457378" y="20224"/>
                  </a:lnTo>
                  <a:lnTo>
                    <a:pt x="4573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/>
          <p:cNvGrpSpPr/>
          <p:nvPr/>
        </p:nvGrpSpPr>
        <p:grpSpPr>
          <a:xfrm>
            <a:off x="6799741" y="6279495"/>
            <a:ext cx="474980" cy="450850"/>
            <a:chOff x="6799741" y="6279495"/>
            <a:chExt cx="474980" cy="450850"/>
          </a:xfrm>
        </p:grpSpPr>
        <p:sp>
          <p:nvSpPr>
            <p:cNvPr id="18" name="object 18"/>
            <p:cNvSpPr/>
            <p:nvPr/>
          </p:nvSpPr>
          <p:spPr>
            <a:xfrm>
              <a:off x="6819710" y="6304959"/>
              <a:ext cx="455295" cy="423545"/>
            </a:xfrm>
            <a:custGeom>
              <a:avLst/>
              <a:gdLst/>
              <a:ahLst/>
              <a:cxnLst/>
              <a:rect l="l" t="t" r="r" b="b"/>
              <a:pathLst>
                <a:path w="455295" h="423545">
                  <a:moveTo>
                    <a:pt x="0" y="286352"/>
                  </a:moveTo>
                  <a:lnTo>
                    <a:pt x="39937" y="263704"/>
                  </a:lnTo>
                </a:path>
                <a:path w="455295" h="423545">
                  <a:moveTo>
                    <a:pt x="40772" y="263704"/>
                  </a:moveTo>
                  <a:lnTo>
                    <a:pt x="138579" y="422239"/>
                  </a:lnTo>
                </a:path>
                <a:path w="455295" h="423545">
                  <a:moveTo>
                    <a:pt x="138579" y="423048"/>
                  </a:moveTo>
                  <a:lnTo>
                    <a:pt x="246203" y="1624"/>
                  </a:lnTo>
                </a:path>
                <a:path w="455295" h="423545">
                  <a:moveTo>
                    <a:pt x="246203" y="0"/>
                  </a:moveTo>
                  <a:lnTo>
                    <a:pt x="454907" y="0"/>
                  </a:lnTo>
                </a:path>
              </a:pathLst>
            </a:custGeom>
            <a:ln w="46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799741" y="6279495"/>
              <a:ext cx="458470" cy="432434"/>
            </a:xfrm>
            <a:custGeom>
              <a:avLst/>
              <a:gdLst/>
              <a:ahLst/>
              <a:cxnLst/>
              <a:rect l="l" t="t" r="r" b="b"/>
              <a:pathLst>
                <a:path w="458470" h="432434">
                  <a:moveTo>
                    <a:pt x="458180" y="0"/>
                  </a:moveTo>
                  <a:lnTo>
                    <a:pt x="242129" y="0"/>
                  </a:lnTo>
                  <a:lnTo>
                    <a:pt x="143488" y="390678"/>
                  </a:lnTo>
                  <a:lnTo>
                    <a:pt x="55431" y="259642"/>
                  </a:lnTo>
                  <a:lnTo>
                    <a:pt x="0" y="290380"/>
                  </a:lnTo>
                  <a:lnTo>
                    <a:pt x="5710" y="301703"/>
                  </a:lnTo>
                  <a:lnTo>
                    <a:pt x="33426" y="284717"/>
                  </a:lnTo>
                  <a:lnTo>
                    <a:pt x="132869" y="431930"/>
                  </a:lnTo>
                  <a:lnTo>
                    <a:pt x="152437" y="431930"/>
                  </a:lnTo>
                  <a:lnTo>
                    <a:pt x="257624" y="19395"/>
                  </a:lnTo>
                  <a:lnTo>
                    <a:pt x="458180" y="19395"/>
                  </a:lnTo>
                  <a:lnTo>
                    <a:pt x="4581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5436845" y="2110505"/>
            <a:ext cx="3604895" cy="3277870"/>
          </a:xfrm>
          <a:prstGeom prst="rect">
            <a:avLst/>
          </a:prstGeom>
        </p:spPr>
        <p:txBody>
          <a:bodyPr wrap="square" lIns="0" tIns="182245" rIns="0" bIns="0" rtlCol="0" vert="horz">
            <a:spAutoFit/>
          </a:bodyPr>
          <a:lstStyle/>
          <a:p>
            <a:pPr marL="81915">
              <a:lnSpc>
                <a:spcPct val="100000"/>
              </a:lnSpc>
              <a:spcBef>
                <a:spcPts val="1435"/>
              </a:spcBef>
              <a:tabLst>
                <a:tab pos="558165" algn="l"/>
              </a:tabLst>
            </a:pPr>
            <a:r>
              <a:rPr dirty="0" sz="3150" spc="105" i="1">
                <a:latin typeface="Times New Roman"/>
                <a:cs typeface="Times New Roman"/>
              </a:rPr>
              <a:t>a</a:t>
            </a:r>
            <a:r>
              <a:rPr dirty="0" baseline="43209" sz="2700" spc="157">
                <a:latin typeface="Times New Roman"/>
                <a:cs typeface="Times New Roman"/>
              </a:rPr>
              <a:t>2	</a:t>
            </a:r>
            <a:r>
              <a:rPr dirty="0" sz="3150" spc="15">
                <a:latin typeface="Symbol"/>
                <a:cs typeface="Symbol"/>
              </a:rPr>
              <a:t></a:t>
            </a:r>
            <a:r>
              <a:rPr dirty="0" sz="3150" spc="-600">
                <a:latin typeface="Times New Roman"/>
                <a:cs typeface="Times New Roman"/>
              </a:rPr>
              <a:t> </a:t>
            </a:r>
            <a:r>
              <a:rPr dirty="0" sz="3150" spc="-105">
                <a:latin typeface="Times New Roman"/>
                <a:cs typeface="Times New Roman"/>
              </a:rPr>
              <a:t>1</a:t>
            </a:r>
            <a:r>
              <a:rPr dirty="0" sz="3150" spc="-105">
                <a:latin typeface="Symbol"/>
                <a:cs typeface="Symbol"/>
              </a:rPr>
              <a:t></a:t>
            </a:r>
            <a:r>
              <a:rPr dirty="0" sz="3150" spc="-105">
                <a:latin typeface="Times New Roman"/>
                <a:cs typeface="Times New Roman"/>
              </a:rPr>
              <a:t> </a:t>
            </a:r>
            <a:r>
              <a:rPr dirty="0" sz="3150" spc="55">
                <a:latin typeface="Symbol"/>
                <a:cs typeface="Symbol"/>
              </a:rPr>
              <a:t></a:t>
            </a:r>
            <a:r>
              <a:rPr dirty="0" sz="3150" spc="55">
                <a:latin typeface="Times New Roman"/>
                <a:cs typeface="Times New Roman"/>
              </a:rPr>
              <a:t>120</a:t>
            </a:r>
            <a:r>
              <a:rPr dirty="0" sz="3150" spc="55">
                <a:latin typeface="Symbol"/>
                <a:cs typeface="Symbol"/>
              </a:rPr>
              <a:t></a:t>
            </a:r>
            <a:endParaRPr sz="3150">
              <a:latin typeface="Symbol"/>
              <a:cs typeface="Symbol"/>
            </a:endParaRPr>
          </a:p>
          <a:p>
            <a:pPr marL="81915">
              <a:lnSpc>
                <a:spcPct val="100000"/>
              </a:lnSpc>
              <a:spcBef>
                <a:spcPts val="1340"/>
              </a:spcBef>
            </a:pPr>
            <a:r>
              <a:rPr dirty="0" sz="3150" spc="75" i="1">
                <a:latin typeface="Times New Roman"/>
                <a:cs typeface="Times New Roman"/>
              </a:rPr>
              <a:t>a</a:t>
            </a:r>
            <a:r>
              <a:rPr dirty="0" baseline="43209" sz="2700" spc="112">
                <a:latin typeface="Times New Roman"/>
                <a:cs typeface="Times New Roman"/>
              </a:rPr>
              <a:t>3 </a:t>
            </a:r>
            <a:r>
              <a:rPr dirty="0" sz="3150" spc="15">
                <a:latin typeface="Symbol"/>
                <a:cs typeface="Symbol"/>
              </a:rPr>
              <a:t></a:t>
            </a:r>
            <a:r>
              <a:rPr dirty="0" sz="3150" spc="-459">
                <a:latin typeface="Times New Roman"/>
                <a:cs typeface="Times New Roman"/>
              </a:rPr>
              <a:t> </a:t>
            </a:r>
            <a:r>
              <a:rPr dirty="0" sz="3150" spc="-50">
                <a:latin typeface="Times New Roman"/>
                <a:cs typeface="Times New Roman"/>
              </a:rPr>
              <a:t>1</a:t>
            </a:r>
            <a:r>
              <a:rPr dirty="0" sz="3150" spc="-50">
                <a:latin typeface="Symbol"/>
                <a:cs typeface="Symbol"/>
              </a:rPr>
              <a:t></a:t>
            </a:r>
            <a:r>
              <a:rPr dirty="0" sz="3150" spc="-50">
                <a:latin typeface="Times New Roman"/>
                <a:cs typeface="Times New Roman"/>
              </a:rPr>
              <a:t>0</a:t>
            </a:r>
            <a:r>
              <a:rPr dirty="0" sz="3150" spc="-50">
                <a:latin typeface="Symbol"/>
                <a:cs typeface="Symbol"/>
              </a:rPr>
              <a:t></a:t>
            </a:r>
            <a:endParaRPr sz="3150">
              <a:latin typeface="Symbol"/>
              <a:cs typeface="Symbol"/>
            </a:endParaRPr>
          </a:p>
          <a:p>
            <a:pPr marL="81915">
              <a:lnSpc>
                <a:spcPct val="100000"/>
              </a:lnSpc>
              <a:spcBef>
                <a:spcPts val="1350"/>
              </a:spcBef>
              <a:tabLst>
                <a:tab pos="558165" algn="l"/>
              </a:tabLst>
            </a:pPr>
            <a:r>
              <a:rPr dirty="0" sz="3150" spc="105" i="1">
                <a:latin typeface="Times New Roman"/>
                <a:cs typeface="Times New Roman"/>
              </a:rPr>
              <a:t>a</a:t>
            </a:r>
            <a:r>
              <a:rPr dirty="0" baseline="43209" sz="2700" spc="157">
                <a:latin typeface="Times New Roman"/>
                <a:cs typeface="Times New Roman"/>
              </a:rPr>
              <a:t>4	</a:t>
            </a:r>
            <a:r>
              <a:rPr dirty="0" sz="3150" spc="15">
                <a:latin typeface="Symbol"/>
                <a:cs typeface="Symbol"/>
              </a:rPr>
              <a:t></a:t>
            </a:r>
            <a:r>
              <a:rPr dirty="0" sz="3150" spc="15">
                <a:latin typeface="Times New Roman"/>
                <a:cs typeface="Times New Roman"/>
              </a:rPr>
              <a:t> </a:t>
            </a:r>
            <a:r>
              <a:rPr dirty="0" sz="3150" spc="-75">
                <a:latin typeface="Times New Roman"/>
                <a:cs typeface="Times New Roman"/>
              </a:rPr>
              <a:t>1</a:t>
            </a:r>
            <a:r>
              <a:rPr dirty="0" sz="3150" spc="-75">
                <a:latin typeface="Symbol"/>
                <a:cs typeface="Symbol"/>
              </a:rPr>
              <a:t></a:t>
            </a:r>
            <a:r>
              <a:rPr dirty="0" sz="3150" spc="-75">
                <a:latin typeface="Times New Roman"/>
                <a:cs typeface="Times New Roman"/>
              </a:rPr>
              <a:t>120</a:t>
            </a:r>
            <a:r>
              <a:rPr dirty="0" sz="3150" spc="-75">
                <a:latin typeface="Symbol"/>
                <a:cs typeface="Symbol"/>
              </a:rPr>
              <a:t></a:t>
            </a:r>
            <a:r>
              <a:rPr dirty="0" sz="3150" spc="-75">
                <a:latin typeface="Times New Roman"/>
                <a:cs typeface="Times New Roman"/>
              </a:rPr>
              <a:t> </a:t>
            </a:r>
            <a:r>
              <a:rPr dirty="0" sz="3150" spc="15">
                <a:latin typeface="Symbol"/>
                <a:cs typeface="Symbol"/>
              </a:rPr>
              <a:t></a:t>
            </a:r>
            <a:r>
              <a:rPr dirty="0" sz="3150" spc="-509">
                <a:latin typeface="Times New Roman"/>
                <a:cs typeface="Times New Roman"/>
              </a:rPr>
              <a:t> </a:t>
            </a:r>
            <a:r>
              <a:rPr dirty="0" sz="3150" spc="15" i="1">
                <a:latin typeface="Times New Roman"/>
                <a:cs typeface="Times New Roman"/>
              </a:rPr>
              <a:t>a</a:t>
            </a:r>
            <a:endParaRPr sz="31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340"/>
              </a:spcBef>
              <a:tabLst>
                <a:tab pos="1898650" algn="l"/>
              </a:tabLst>
            </a:pPr>
            <a:r>
              <a:rPr dirty="0" sz="3150" spc="140">
                <a:latin typeface="Times New Roman"/>
                <a:cs typeface="Times New Roman"/>
              </a:rPr>
              <a:t>1</a:t>
            </a:r>
            <a:r>
              <a:rPr dirty="0" sz="3150" spc="140">
                <a:latin typeface="Symbol"/>
                <a:cs typeface="Symbol"/>
              </a:rPr>
              <a:t></a:t>
            </a:r>
            <a:r>
              <a:rPr dirty="0" sz="3150" spc="140">
                <a:latin typeface="Times New Roman"/>
                <a:cs typeface="Times New Roman"/>
              </a:rPr>
              <a:t> </a:t>
            </a:r>
            <a:r>
              <a:rPr dirty="0" sz="3150" spc="15" i="1">
                <a:latin typeface="Times New Roman"/>
                <a:cs typeface="Times New Roman"/>
              </a:rPr>
              <a:t>a</a:t>
            </a:r>
            <a:r>
              <a:rPr dirty="0" sz="3150" spc="-320" i="1">
                <a:latin typeface="Times New Roman"/>
                <a:cs typeface="Times New Roman"/>
              </a:rPr>
              <a:t> </a:t>
            </a:r>
            <a:r>
              <a:rPr dirty="0" sz="3150" spc="15">
                <a:latin typeface="Symbol"/>
                <a:cs typeface="Symbol"/>
              </a:rPr>
              <a:t></a:t>
            </a:r>
            <a:r>
              <a:rPr dirty="0" sz="3150" spc="-45">
                <a:latin typeface="Times New Roman"/>
                <a:cs typeface="Times New Roman"/>
              </a:rPr>
              <a:t> </a:t>
            </a:r>
            <a:r>
              <a:rPr dirty="0" sz="3150" spc="110">
                <a:latin typeface="Symbol"/>
                <a:cs typeface="Symbol"/>
              </a:rPr>
              <a:t></a:t>
            </a:r>
            <a:r>
              <a:rPr dirty="0" sz="3150" spc="110" i="1">
                <a:latin typeface="Times New Roman"/>
                <a:cs typeface="Times New Roman"/>
              </a:rPr>
              <a:t>a</a:t>
            </a:r>
            <a:r>
              <a:rPr dirty="0" baseline="43209" sz="2700" spc="165">
                <a:latin typeface="Times New Roman"/>
                <a:cs typeface="Times New Roman"/>
              </a:rPr>
              <a:t>2	</a:t>
            </a:r>
            <a:r>
              <a:rPr dirty="0" sz="3150" spc="15">
                <a:latin typeface="Symbol"/>
                <a:cs typeface="Symbol"/>
              </a:rPr>
              <a:t></a:t>
            </a:r>
            <a:r>
              <a:rPr dirty="0" sz="3150" spc="-390">
                <a:latin typeface="Times New Roman"/>
                <a:cs typeface="Times New Roman"/>
              </a:rPr>
              <a:t> </a:t>
            </a:r>
            <a:r>
              <a:rPr dirty="0" sz="3150" spc="-35">
                <a:latin typeface="Times New Roman"/>
                <a:cs typeface="Times New Roman"/>
              </a:rPr>
              <a:t>1</a:t>
            </a:r>
            <a:r>
              <a:rPr dirty="0" sz="3150" spc="-35">
                <a:latin typeface="Symbol"/>
                <a:cs typeface="Symbol"/>
              </a:rPr>
              <a:t></a:t>
            </a:r>
            <a:r>
              <a:rPr dirty="0" sz="3150" spc="-35">
                <a:latin typeface="Times New Roman"/>
                <a:cs typeface="Times New Roman"/>
              </a:rPr>
              <a:t>60</a:t>
            </a:r>
            <a:r>
              <a:rPr dirty="0" sz="3150" spc="-35">
                <a:latin typeface="Symbol"/>
                <a:cs typeface="Symbol"/>
              </a:rPr>
              <a:t></a:t>
            </a:r>
            <a:endParaRPr sz="315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1340"/>
              </a:spcBef>
              <a:tabLst>
                <a:tab pos="1044575" algn="l"/>
              </a:tabLst>
            </a:pPr>
            <a:r>
              <a:rPr dirty="0" sz="3150" spc="140">
                <a:latin typeface="Times New Roman"/>
                <a:cs typeface="Times New Roman"/>
              </a:rPr>
              <a:t>1</a:t>
            </a:r>
            <a:r>
              <a:rPr dirty="0" sz="3150" spc="140">
                <a:latin typeface="Symbol"/>
                <a:cs typeface="Symbol"/>
              </a:rPr>
              <a:t></a:t>
            </a:r>
            <a:r>
              <a:rPr dirty="0" sz="3150" spc="-195">
                <a:latin typeface="Times New Roman"/>
                <a:cs typeface="Times New Roman"/>
              </a:rPr>
              <a:t> </a:t>
            </a:r>
            <a:r>
              <a:rPr dirty="0" sz="3150" spc="105" i="1">
                <a:latin typeface="Times New Roman"/>
                <a:cs typeface="Times New Roman"/>
              </a:rPr>
              <a:t>a</a:t>
            </a:r>
            <a:r>
              <a:rPr dirty="0" baseline="43209" sz="2700" spc="157">
                <a:latin typeface="Times New Roman"/>
                <a:cs typeface="Times New Roman"/>
              </a:rPr>
              <a:t>2	</a:t>
            </a:r>
            <a:r>
              <a:rPr dirty="0" sz="3150" spc="15">
                <a:latin typeface="Symbol"/>
                <a:cs typeface="Symbol"/>
              </a:rPr>
              <a:t></a:t>
            </a:r>
            <a:r>
              <a:rPr dirty="0" sz="3150" spc="-65">
                <a:latin typeface="Times New Roman"/>
                <a:cs typeface="Times New Roman"/>
              </a:rPr>
              <a:t> </a:t>
            </a:r>
            <a:r>
              <a:rPr dirty="0" sz="3150" spc="70">
                <a:latin typeface="Symbol"/>
                <a:cs typeface="Symbol"/>
              </a:rPr>
              <a:t></a:t>
            </a:r>
            <a:r>
              <a:rPr dirty="0" sz="3150" spc="70" i="1">
                <a:latin typeface="Times New Roman"/>
                <a:cs typeface="Times New Roman"/>
              </a:rPr>
              <a:t>a</a:t>
            </a:r>
            <a:r>
              <a:rPr dirty="0" sz="3150" spc="-25" i="1">
                <a:latin typeface="Times New Roman"/>
                <a:cs typeface="Times New Roman"/>
              </a:rPr>
              <a:t> </a:t>
            </a:r>
            <a:r>
              <a:rPr dirty="0" sz="3150" spc="15">
                <a:latin typeface="Symbol"/>
                <a:cs typeface="Symbol"/>
              </a:rPr>
              <a:t></a:t>
            </a:r>
            <a:r>
              <a:rPr dirty="0" sz="3150" spc="-390">
                <a:latin typeface="Times New Roman"/>
                <a:cs typeface="Times New Roman"/>
              </a:rPr>
              <a:t> </a:t>
            </a:r>
            <a:r>
              <a:rPr dirty="0" sz="3150" spc="-110">
                <a:latin typeface="Times New Roman"/>
                <a:cs typeface="Times New Roman"/>
              </a:rPr>
              <a:t>1</a:t>
            </a:r>
            <a:r>
              <a:rPr dirty="0" sz="3150" spc="-110">
                <a:latin typeface="Symbol"/>
                <a:cs typeface="Symbol"/>
              </a:rPr>
              <a:t></a:t>
            </a:r>
            <a:r>
              <a:rPr dirty="0" sz="3150" spc="-315">
                <a:latin typeface="Times New Roman"/>
                <a:cs typeface="Times New Roman"/>
              </a:rPr>
              <a:t> </a:t>
            </a:r>
            <a:r>
              <a:rPr dirty="0" sz="3150" spc="15">
                <a:latin typeface="Symbol"/>
                <a:cs typeface="Symbol"/>
              </a:rPr>
              <a:t></a:t>
            </a:r>
            <a:r>
              <a:rPr dirty="0" sz="3150" spc="-285">
                <a:latin typeface="Times New Roman"/>
                <a:cs typeface="Times New Roman"/>
              </a:rPr>
              <a:t> </a:t>
            </a:r>
            <a:r>
              <a:rPr dirty="0" sz="3150" spc="10">
                <a:latin typeface="Times New Roman"/>
                <a:cs typeface="Times New Roman"/>
              </a:rPr>
              <a:t>60</a:t>
            </a:r>
            <a:r>
              <a:rPr dirty="0" sz="3150" spc="10">
                <a:latin typeface="Symbol"/>
                <a:cs typeface="Symbol"/>
              </a:rPr>
              <a:t></a:t>
            </a:r>
            <a:endParaRPr sz="315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36845" y="5363529"/>
            <a:ext cx="1299210" cy="1403985"/>
          </a:xfrm>
          <a:prstGeom prst="rect">
            <a:avLst/>
          </a:prstGeom>
        </p:spPr>
        <p:txBody>
          <a:bodyPr wrap="square" lIns="0" tIns="22161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745"/>
              </a:spcBef>
            </a:pPr>
            <a:r>
              <a:rPr dirty="0" sz="3150" spc="140">
                <a:latin typeface="Times New Roman"/>
                <a:cs typeface="Times New Roman"/>
              </a:rPr>
              <a:t>1</a:t>
            </a:r>
            <a:r>
              <a:rPr dirty="0" sz="3150" spc="140">
                <a:latin typeface="Symbol"/>
                <a:cs typeface="Symbol"/>
              </a:rPr>
              <a:t></a:t>
            </a:r>
            <a:r>
              <a:rPr dirty="0" sz="3150" spc="140">
                <a:latin typeface="Times New Roman"/>
                <a:cs typeface="Times New Roman"/>
              </a:rPr>
              <a:t> </a:t>
            </a:r>
            <a:r>
              <a:rPr dirty="0" sz="3150" spc="15" i="1">
                <a:latin typeface="Times New Roman"/>
                <a:cs typeface="Times New Roman"/>
              </a:rPr>
              <a:t>a</a:t>
            </a:r>
            <a:r>
              <a:rPr dirty="0" sz="3150" spc="-415" i="1">
                <a:latin typeface="Times New Roman"/>
                <a:cs typeface="Times New Roman"/>
              </a:rPr>
              <a:t> </a:t>
            </a:r>
            <a:r>
              <a:rPr dirty="0" sz="3150" spc="15">
                <a:latin typeface="Symbol"/>
                <a:cs typeface="Symbol"/>
              </a:rPr>
              <a:t></a:t>
            </a:r>
            <a:endParaRPr sz="315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1645"/>
              </a:spcBef>
              <a:tabLst>
                <a:tab pos="1038225" algn="l"/>
              </a:tabLst>
            </a:pPr>
            <a:r>
              <a:rPr dirty="0" sz="3150" spc="140">
                <a:latin typeface="Times New Roman"/>
                <a:cs typeface="Times New Roman"/>
              </a:rPr>
              <a:t>1</a:t>
            </a:r>
            <a:r>
              <a:rPr dirty="0" sz="3150" spc="140">
                <a:latin typeface="Symbol"/>
                <a:cs typeface="Symbol"/>
              </a:rPr>
              <a:t></a:t>
            </a:r>
            <a:r>
              <a:rPr dirty="0" sz="3150" spc="-245">
                <a:latin typeface="Times New Roman"/>
                <a:cs typeface="Times New Roman"/>
              </a:rPr>
              <a:t> </a:t>
            </a:r>
            <a:r>
              <a:rPr dirty="0" sz="3150" spc="105" i="1">
                <a:latin typeface="Times New Roman"/>
                <a:cs typeface="Times New Roman"/>
              </a:rPr>
              <a:t>a</a:t>
            </a:r>
            <a:r>
              <a:rPr dirty="0" baseline="43209" sz="2700" spc="157">
                <a:latin typeface="Times New Roman"/>
                <a:cs typeface="Times New Roman"/>
              </a:rPr>
              <a:t>2	</a:t>
            </a:r>
            <a:r>
              <a:rPr dirty="0" sz="3150" spc="15">
                <a:latin typeface="Symbol"/>
                <a:cs typeface="Symbol"/>
              </a:rPr>
              <a:t></a:t>
            </a:r>
            <a:endParaRPr sz="31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69792" y="5363529"/>
            <a:ext cx="1433195" cy="1403985"/>
          </a:xfrm>
          <a:prstGeom prst="rect">
            <a:avLst/>
          </a:prstGeom>
        </p:spPr>
        <p:txBody>
          <a:bodyPr wrap="square" lIns="0" tIns="2216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45"/>
              </a:spcBef>
            </a:pPr>
            <a:r>
              <a:rPr dirty="0" sz="3150" spc="-30">
                <a:latin typeface="Times New Roman"/>
                <a:cs typeface="Times New Roman"/>
              </a:rPr>
              <a:t>3</a:t>
            </a:r>
            <a:r>
              <a:rPr dirty="0" sz="3150" spc="-30">
                <a:latin typeface="Symbol"/>
                <a:cs typeface="Symbol"/>
              </a:rPr>
              <a:t></a:t>
            </a:r>
            <a:r>
              <a:rPr dirty="0" sz="3150" spc="-340">
                <a:latin typeface="Times New Roman"/>
                <a:cs typeface="Times New Roman"/>
              </a:rPr>
              <a:t> </a:t>
            </a:r>
            <a:r>
              <a:rPr dirty="0" sz="3150" spc="15">
                <a:latin typeface="Symbol"/>
                <a:cs typeface="Symbol"/>
              </a:rPr>
              <a:t></a:t>
            </a:r>
            <a:r>
              <a:rPr dirty="0" sz="3150" spc="-370">
                <a:latin typeface="Times New Roman"/>
                <a:cs typeface="Times New Roman"/>
              </a:rPr>
              <a:t> </a:t>
            </a:r>
            <a:r>
              <a:rPr dirty="0" sz="3150" spc="10">
                <a:latin typeface="Times New Roman"/>
                <a:cs typeface="Times New Roman"/>
              </a:rPr>
              <a:t>30</a:t>
            </a:r>
            <a:r>
              <a:rPr dirty="0" sz="3150" spc="10">
                <a:latin typeface="Symbol"/>
                <a:cs typeface="Symbol"/>
              </a:rPr>
              <a:t></a:t>
            </a:r>
            <a:endParaRPr sz="3150">
              <a:latin typeface="Symbol"/>
              <a:cs typeface="Symbol"/>
            </a:endParaRPr>
          </a:p>
          <a:p>
            <a:pPr marL="184150">
              <a:lnSpc>
                <a:spcPct val="100000"/>
              </a:lnSpc>
              <a:spcBef>
                <a:spcPts val="1645"/>
              </a:spcBef>
            </a:pPr>
            <a:r>
              <a:rPr dirty="0" sz="3150" spc="-15">
                <a:latin typeface="Times New Roman"/>
                <a:cs typeface="Times New Roman"/>
              </a:rPr>
              <a:t>3</a:t>
            </a:r>
            <a:r>
              <a:rPr dirty="0" sz="3150" spc="-15">
                <a:latin typeface="Symbol"/>
                <a:cs typeface="Symbol"/>
              </a:rPr>
              <a:t></a:t>
            </a:r>
            <a:r>
              <a:rPr dirty="0" sz="3150" spc="-15">
                <a:latin typeface="Times New Roman"/>
                <a:cs typeface="Times New Roman"/>
              </a:rPr>
              <a:t>30</a:t>
            </a:r>
            <a:r>
              <a:rPr dirty="0" sz="3150" spc="-15">
                <a:latin typeface="Symbol"/>
                <a:cs typeface="Symbol"/>
              </a:rPr>
              <a:t></a:t>
            </a:r>
            <a:endParaRPr sz="31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96050" y="74676"/>
            <a:ext cx="1428750" cy="1906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286000" y="1905000"/>
            <a:ext cx="3041650" cy="2063750"/>
          </a:xfrm>
          <a:custGeom>
            <a:avLst/>
            <a:gdLst/>
            <a:ahLst/>
            <a:cxnLst/>
            <a:rect l="l" t="t" r="r" b="b"/>
            <a:pathLst>
              <a:path w="3041650" h="2063750">
                <a:moveTo>
                  <a:pt x="3041650" y="0"/>
                </a:moveTo>
                <a:lnTo>
                  <a:pt x="0" y="0"/>
                </a:lnTo>
                <a:lnTo>
                  <a:pt x="0" y="2063750"/>
                </a:lnTo>
                <a:lnTo>
                  <a:pt x="3041650" y="2063750"/>
                </a:lnTo>
                <a:lnTo>
                  <a:pt x="304165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6839" y="145097"/>
            <a:ext cx="6054725" cy="3779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 marR="43180">
              <a:lnSpc>
                <a:spcPct val="100000"/>
              </a:lnSpc>
              <a:spcBef>
                <a:spcPts val="100"/>
              </a:spcBef>
            </a:pPr>
            <a:r>
              <a:rPr dirty="0" sz="3200" b="1">
                <a:solidFill>
                  <a:srgbClr val="0000FF"/>
                </a:solidFill>
                <a:latin typeface="Arial"/>
                <a:cs typeface="Arial"/>
              </a:rPr>
              <a:t>Las componentes </a:t>
            </a:r>
            <a:r>
              <a:rPr dirty="0" sz="3200" spc="-5" b="1">
                <a:solidFill>
                  <a:srgbClr val="0000FF"/>
                </a:solidFill>
                <a:latin typeface="Arial"/>
                <a:cs typeface="Arial"/>
              </a:rPr>
              <a:t>simétricas  de los fasores</a:t>
            </a:r>
            <a:r>
              <a:rPr dirty="0" sz="3200" spc="-5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0000FF"/>
                </a:solidFill>
                <a:latin typeface="Arial"/>
                <a:cs typeface="Arial"/>
              </a:rPr>
              <a:t>desequilibrados</a:t>
            </a:r>
            <a:endParaRPr sz="3200">
              <a:latin typeface="Arial"/>
              <a:cs typeface="Arial"/>
            </a:endParaRPr>
          </a:p>
          <a:p>
            <a:pPr marL="279400">
              <a:lnSpc>
                <a:spcPct val="100000"/>
              </a:lnSpc>
              <a:spcBef>
                <a:spcPts val="16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Sistema desquilibrado </a:t>
            </a:r>
            <a:r>
              <a:rPr dirty="0" sz="2400" spc="-40">
                <a:solidFill>
                  <a:srgbClr val="000099"/>
                </a:solidFill>
                <a:latin typeface="Arial Rounded MT Bold"/>
                <a:cs typeface="Arial Rounded MT Bold"/>
              </a:rPr>
              <a:t>Va</a:t>
            </a:r>
            <a:r>
              <a:rPr dirty="0" sz="2400" spc="-40">
                <a:latin typeface="Arial Rounded MT Bold"/>
                <a:cs typeface="Arial Rounded MT Bold"/>
              </a:rPr>
              <a:t>, </a:t>
            </a:r>
            <a:r>
              <a:rPr dirty="0" sz="2400" spc="-40">
                <a:solidFill>
                  <a:srgbClr val="000099"/>
                </a:solidFill>
                <a:latin typeface="Arial Rounded MT Bold"/>
                <a:cs typeface="Arial Rounded MT Bold"/>
              </a:rPr>
              <a:t>Vb</a:t>
            </a:r>
            <a:r>
              <a:rPr dirty="0" sz="2400" spc="-40">
                <a:latin typeface="Arial Rounded MT Bold"/>
                <a:cs typeface="Arial Rounded MT Bold"/>
              </a:rPr>
              <a:t>, </a:t>
            </a:r>
            <a:r>
              <a:rPr dirty="0" sz="2400" spc="10">
                <a:solidFill>
                  <a:srgbClr val="000099"/>
                </a:solidFill>
                <a:latin typeface="Arial Rounded MT Bold"/>
                <a:cs typeface="Arial Rounded MT Bold"/>
              </a:rPr>
              <a:t>Vc</a:t>
            </a:r>
            <a:endParaRPr sz="2400">
              <a:latin typeface="Arial Rounded MT Bold"/>
              <a:cs typeface="Arial Rounded MT Bold"/>
            </a:endParaRPr>
          </a:p>
          <a:p>
            <a:pPr marL="2193290">
              <a:lnSpc>
                <a:spcPts val="3105"/>
              </a:lnSpc>
              <a:spcBef>
                <a:spcPts val="1925"/>
              </a:spcBef>
              <a:tabLst>
                <a:tab pos="2710180" algn="l"/>
              </a:tabLst>
            </a:pPr>
            <a:r>
              <a:rPr dirty="0" sz="3300" spc="35" i="1">
                <a:latin typeface="Times New Roman"/>
                <a:cs typeface="Times New Roman"/>
              </a:rPr>
              <a:t>V	</a:t>
            </a:r>
            <a:r>
              <a:rPr dirty="0" sz="3300" spc="35">
                <a:latin typeface="Symbol"/>
                <a:cs typeface="Symbol"/>
              </a:rPr>
              <a:t></a:t>
            </a:r>
            <a:r>
              <a:rPr dirty="0" sz="3300" spc="-385">
                <a:latin typeface="Times New Roman"/>
                <a:cs typeface="Times New Roman"/>
              </a:rPr>
              <a:t> </a:t>
            </a:r>
            <a:r>
              <a:rPr dirty="0" sz="3300" spc="35" i="1">
                <a:latin typeface="Times New Roman"/>
                <a:cs typeface="Times New Roman"/>
              </a:rPr>
              <a:t>V</a:t>
            </a:r>
            <a:r>
              <a:rPr dirty="0" sz="3300" spc="-275" i="1">
                <a:latin typeface="Times New Roman"/>
                <a:cs typeface="Times New Roman"/>
              </a:rPr>
              <a:t> </a:t>
            </a:r>
            <a:r>
              <a:rPr dirty="0" baseline="43859" sz="2850" spc="30">
                <a:latin typeface="Times New Roman"/>
                <a:cs typeface="Times New Roman"/>
              </a:rPr>
              <a:t>0</a:t>
            </a:r>
            <a:r>
              <a:rPr dirty="0" baseline="43859" sz="2850" spc="600">
                <a:latin typeface="Times New Roman"/>
                <a:cs typeface="Times New Roman"/>
              </a:rPr>
              <a:t> </a:t>
            </a:r>
            <a:r>
              <a:rPr dirty="0" sz="3300" spc="35">
                <a:latin typeface="Symbol"/>
                <a:cs typeface="Symbol"/>
              </a:rPr>
              <a:t></a:t>
            </a:r>
            <a:r>
              <a:rPr dirty="0" sz="3300" spc="-540">
                <a:latin typeface="Times New Roman"/>
                <a:cs typeface="Times New Roman"/>
              </a:rPr>
              <a:t> </a:t>
            </a:r>
            <a:r>
              <a:rPr dirty="0" sz="3300" spc="35" i="1">
                <a:latin typeface="Times New Roman"/>
                <a:cs typeface="Times New Roman"/>
              </a:rPr>
              <a:t>V</a:t>
            </a:r>
            <a:r>
              <a:rPr dirty="0" sz="3300" spc="-459" i="1">
                <a:latin typeface="Times New Roman"/>
                <a:cs typeface="Times New Roman"/>
              </a:rPr>
              <a:t> </a:t>
            </a:r>
            <a:r>
              <a:rPr dirty="0" baseline="43859" sz="2850" spc="30">
                <a:latin typeface="Times New Roman"/>
                <a:cs typeface="Times New Roman"/>
              </a:rPr>
              <a:t>1</a:t>
            </a:r>
            <a:r>
              <a:rPr dirty="0" baseline="43859" sz="2850" spc="375">
                <a:latin typeface="Times New Roman"/>
                <a:cs typeface="Times New Roman"/>
              </a:rPr>
              <a:t> </a:t>
            </a:r>
            <a:r>
              <a:rPr dirty="0" sz="3300" spc="35">
                <a:latin typeface="Symbol"/>
                <a:cs typeface="Symbol"/>
              </a:rPr>
              <a:t></a:t>
            </a:r>
            <a:r>
              <a:rPr dirty="0" sz="3300" spc="-535">
                <a:latin typeface="Times New Roman"/>
                <a:cs typeface="Times New Roman"/>
              </a:rPr>
              <a:t> </a:t>
            </a:r>
            <a:r>
              <a:rPr dirty="0" sz="3300" spc="35" i="1">
                <a:latin typeface="Times New Roman"/>
                <a:cs typeface="Times New Roman"/>
              </a:rPr>
              <a:t>V</a:t>
            </a:r>
            <a:r>
              <a:rPr dirty="0" sz="3300" spc="-250" i="1">
                <a:latin typeface="Times New Roman"/>
                <a:cs typeface="Times New Roman"/>
              </a:rPr>
              <a:t> </a:t>
            </a:r>
            <a:r>
              <a:rPr dirty="0" baseline="43859" sz="2850" spc="30">
                <a:latin typeface="Times New Roman"/>
                <a:cs typeface="Times New Roman"/>
              </a:rPr>
              <a:t>2</a:t>
            </a:r>
            <a:endParaRPr baseline="43859" sz="2850">
              <a:latin typeface="Times New Roman"/>
              <a:cs typeface="Times New Roman"/>
            </a:endParaRPr>
          </a:p>
          <a:p>
            <a:pPr marL="3248025" indent="-809625">
              <a:lnSpc>
                <a:spcPts val="1425"/>
              </a:lnSpc>
              <a:buAutoNum type="alphaLcPeriod"/>
              <a:tabLst>
                <a:tab pos="3248025" algn="l"/>
                <a:tab pos="3248660" algn="l"/>
                <a:tab pos="4089400" algn="l"/>
                <a:tab pos="4888230" algn="l"/>
              </a:tabLst>
            </a:pPr>
            <a:r>
              <a:rPr dirty="0" sz="1900" spc="20" i="1">
                <a:latin typeface="Times New Roman"/>
                <a:cs typeface="Times New Roman"/>
              </a:rPr>
              <a:t>a	a	a</a:t>
            </a:r>
            <a:endParaRPr sz="1900">
              <a:latin typeface="Times New Roman"/>
              <a:cs typeface="Times New Roman"/>
            </a:endParaRPr>
          </a:p>
          <a:p>
            <a:pPr marL="2193290">
              <a:lnSpc>
                <a:spcPts val="3105"/>
              </a:lnSpc>
              <a:spcBef>
                <a:spcPts val="935"/>
              </a:spcBef>
              <a:tabLst>
                <a:tab pos="2699385" algn="l"/>
              </a:tabLst>
            </a:pPr>
            <a:r>
              <a:rPr dirty="0" sz="3300" spc="35" i="1">
                <a:latin typeface="Times New Roman"/>
                <a:cs typeface="Times New Roman"/>
              </a:rPr>
              <a:t>V	</a:t>
            </a:r>
            <a:r>
              <a:rPr dirty="0" sz="3300" spc="35">
                <a:latin typeface="Symbol"/>
                <a:cs typeface="Symbol"/>
              </a:rPr>
              <a:t></a:t>
            </a:r>
            <a:r>
              <a:rPr dirty="0" sz="3300" spc="-385">
                <a:latin typeface="Times New Roman"/>
                <a:cs typeface="Times New Roman"/>
              </a:rPr>
              <a:t> </a:t>
            </a:r>
            <a:r>
              <a:rPr dirty="0" sz="3300" spc="35" i="1">
                <a:latin typeface="Times New Roman"/>
                <a:cs typeface="Times New Roman"/>
              </a:rPr>
              <a:t>V</a:t>
            </a:r>
            <a:r>
              <a:rPr dirty="0" sz="3300" spc="-275" i="1">
                <a:latin typeface="Times New Roman"/>
                <a:cs typeface="Times New Roman"/>
              </a:rPr>
              <a:t> </a:t>
            </a:r>
            <a:r>
              <a:rPr dirty="0" baseline="43859" sz="2850" spc="30">
                <a:latin typeface="Times New Roman"/>
                <a:cs typeface="Times New Roman"/>
              </a:rPr>
              <a:t>0</a:t>
            </a:r>
            <a:r>
              <a:rPr dirty="0" baseline="43859" sz="2850" spc="600">
                <a:latin typeface="Times New Roman"/>
                <a:cs typeface="Times New Roman"/>
              </a:rPr>
              <a:t> </a:t>
            </a:r>
            <a:r>
              <a:rPr dirty="0" sz="3300" spc="35">
                <a:latin typeface="Symbol"/>
                <a:cs typeface="Symbol"/>
              </a:rPr>
              <a:t></a:t>
            </a:r>
            <a:r>
              <a:rPr dirty="0" sz="3300" spc="-540">
                <a:latin typeface="Times New Roman"/>
                <a:cs typeface="Times New Roman"/>
              </a:rPr>
              <a:t> </a:t>
            </a:r>
            <a:r>
              <a:rPr dirty="0" sz="3300" spc="35" i="1">
                <a:latin typeface="Times New Roman"/>
                <a:cs typeface="Times New Roman"/>
              </a:rPr>
              <a:t>V</a:t>
            </a:r>
            <a:r>
              <a:rPr dirty="0" sz="3300" spc="-455" i="1">
                <a:latin typeface="Times New Roman"/>
                <a:cs typeface="Times New Roman"/>
              </a:rPr>
              <a:t> </a:t>
            </a:r>
            <a:r>
              <a:rPr dirty="0" baseline="43859" sz="2850" spc="30">
                <a:latin typeface="Times New Roman"/>
                <a:cs typeface="Times New Roman"/>
              </a:rPr>
              <a:t>1</a:t>
            </a:r>
            <a:r>
              <a:rPr dirty="0" baseline="43859" sz="2850" spc="375">
                <a:latin typeface="Times New Roman"/>
                <a:cs typeface="Times New Roman"/>
              </a:rPr>
              <a:t> </a:t>
            </a:r>
            <a:r>
              <a:rPr dirty="0" sz="3300" spc="35">
                <a:latin typeface="Symbol"/>
                <a:cs typeface="Symbol"/>
              </a:rPr>
              <a:t></a:t>
            </a:r>
            <a:r>
              <a:rPr dirty="0" sz="3300" spc="-535">
                <a:latin typeface="Times New Roman"/>
                <a:cs typeface="Times New Roman"/>
              </a:rPr>
              <a:t> </a:t>
            </a:r>
            <a:r>
              <a:rPr dirty="0" sz="3300" spc="35" i="1">
                <a:latin typeface="Times New Roman"/>
                <a:cs typeface="Times New Roman"/>
              </a:rPr>
              <a:t>V</a:t>
            </a:r>
            <a:r>
              <a:rPr dirty="0" sz="3300" spc="-250" i="1">
                <a:latin typeface="Times New Roman"/>
                <a:cs typeface="Times New Roman"/>
              </a:rPr>
              <a:t> </a:t>
            </a:r>
            <a:r>
              <a:rPr dirty="0" baseline="43859" sz="2850" spc="30">
                <a:latin typeface="Times New Roman"/>
                <a:cs typeface="Times New Roman"/>
              </a:rPr>
              <a:t>2</a:t>
            </a:r>
            <a:endParaRPr baseline="43859" sz="2850">
              <a:latin typeface="Times New Roman"/>
              <a:cs typeface="Times New Roman"/>
            </a:endParaRPr>
          </a:p>
          <a:p>
            <a:pPr marL="3229610" indent="-798830">
              <a:lnSpc>
                <a:spcPts val="1425"/>
              </a:lnSpc>
              <a:buAutoNum type="alphaLcPeriod" startAt="2"/>
              <a:tabLst>
                <a:tab pos="3229610" algn="l"/>
                <a:tab pos="3230245" algn="l"/>
                <a:tab pos="4070985" algn="l"/>
                <a:tab pos="4869180" algn="l"/>
              </a:tabLst>
            </a:pPr>
            <a:r>
              <a:rPr dirty="0" sz="1900" spc="20" i="1">
                <a:latin typeface="Times New Roman"/>
                <a:cs typeface="Times New Roman"/>
              </a:rPr>
              <a:t>b	b	b</a:t>
            </a:r>
            <a:endParaRPr sz="1900">
              <a:latin typeface="Times New Roman"/>
              <a:cs typeface="Times New Roman"/>
            </a:endParaRPr>
          </a:p>
          <a:p>
            <a:pPr marL="2193290">
              <a:lnSpc>
                <a:spcPts val="3105"/>
              </a:lnSpc>
              <a:spcBef>
                <a:spcPts val="935"/>
              </a:spcBef>
              <a:tabLst>
                <a:tab pos="2691765" algn="l"/>
              </a:tabLst>
            </a:pPr>
            <a:r>
              <a:rPr dirty="0" sz="3300" spc="35" i="1">
                <a:latin typeface="Times New Roman"/>
                <a:cs typeface="Times New Roman"/>
              </a:rPr>
              <a:t>V	</a:t>
            </a:r>
            <a:r>
              <a:rPr dirty="0" sz="3300" spc="35">
                <a:latin typeface="Symbol"/>
                <a:cs typeface="Symbol"/>
              </a:rPr>
              <a:t></a:t>
            </a:r>
            <a:r>
              <a:rPr dirty="0" sz="3300" spc="-385">
                <a:latin typeface="Times New Roman"/>
                <a:cs typeface="Times New Roman"/>
              </a:rPr>
              <a:t> </a:t>
            </a:r>
            <a:r>
              <a:rPr dirty="0" sz="3300" spc="35" i="1">
                <a:latin typeface="Times New Roman"/>
                <a:cs typeface="Times New Roman"/>
              </a:rPr>
              <a:t>V</a:t>
            </a:r>
            <a:r>
              <a:rPr dirty="0" sz="3300" spc="-275" i="1">
                <a:latin typeface="Times New Roman"/>
                <a:cs typeface="Times New Roman"/>
              </a:rPr>
              <a:t> </a:t>
            </a:r>
            <a:r>
              <a:rPr dirty="0" baseline="43859" sz="2850" spc="30">
                <a:latin typeface="Times New Roman"/>
                <a:cs typeface="Times New Roman"/>
              </a:rPr>
              <a:t>0</a:t>
            </a:r>
            <a:r>
              <a:rPr dirty="0" baseline="43859" sz="2850" spc="600">
                <a:latin typeface="Times New Roman"/>
                <a:cs typeface="Times New Roman"/>
              </a:rPr>
              <a:t> </a:t>
            </a:r>
            <a:r>
              <a:rPr dirty="0" sz="3300" spc="35">
                <a:latin typeface="Symbol"/>
                <a:cs typeface="Symbol"/>
              </a:rPr>
              <a:t></a:t>
            </a:r>
            <a:r>
              <a:rPr dirty="0" sz="3300" spc="-540">
                <a:latin typeface="Times New Roman"/>
                <a:cs typeface="Times New Roman"/>
              </a:rPr>
              <a:t> </a:t>
            </a:r>
            <a:r>
              <a:rPr dirty="0" sz="3300" spc="35" i="1">
                <a:latin typeface="Times New Roman"/>
                <a:cs typeface="Times New Roman"/>
              </a:rPr>
              <a:t>V</a:t>
            </a:r>
            <a:r>
              <a:rPr dirty="0" sz="3300" spc="-455" i="1">
                <a:latin typeface="Times New Roman"/>
                <a:cs typeface="Times New Roman"/>
              </a:rPr>
              <a:t> </a:t>
            </a:r>
            <a:r>
              <a:rPr dirty="0" baseline="43859" sz="2850" spc="30">
                <a:latin typeface="Times New Roman"/>
                <a:cs typeface="Times New Roman"/>
              </a:rPr>
              <a:t>1</a:t>
            </a:r>
            <a:r>
              <a:rPr dirty="0" baseline="43859" sz="2850" spc="375">
                <a:latin typeface="Times New Roman"/>
                <a:cs typeface="Times New Roman"/>
              </a:rPr>
              <a:t> </a:t>
            </a:r>
            <a:r>
              <a:rPr dirty="0" sz="3300" spc="35">
                <a:latin typeface="Symbol"/>
                <a:cs typeface="Symbol"/>
              </a:rPr>
              <a:t></a:t>
            </a:r>
            <a:r>
              <a:rPr dirty="0" sz="3300" spc="-535">
                <a:latin typeface="Times New Roman"/>
                <a:cs typeface="Times New Roman"/>
              </a:rPr>
              <a:t> </a:t>
            </a:r>
            <a:r>
              <a:rPr dirty="0" sz="3300" spc="35" i="1">
                <a:latin typeface="Times New Roman"/>
                <a:cs typeface="Times New Roman"/>
              </a:rPr>
              <a:t>V</a:t>
            </a:r>
            <a:r>
              <a:rPr dirty="0" sz="3300" spc="-250" i="1">
                <a:latin typeface="Times New Roman"/>
                <a:cs typeface="Times New Roman"/>
              </a:rPr>
              <a:t> </a:t>
            </a:r>
            <a:r>
              <a:rPr dirty="0" baseline="43859" sz="2850" spc="30">
                <a:latin typeface="Times New Roman"/>
                <a:cs typeface="Times New Roman"/>
              </a:rPr>
              <a:t>2</a:t>
            </a:r>
            <a:endParaRPr baseline="43859" sz="2850">
              <a:latin typeface="Times New Roman"/>
              <a:cs typeface="Times New Roman"/>
            </a:endParaRPr>
          </a:p>
          <a:p>
            <a:pPr marL="3225800" indent="-790575">
              <a:lnSpc>
                <a:spcPts val="1425"/>
              </a:lnSpc>
              <a:buAutoNum type="alphaLcPeriod" startAt="3"/>
              <a:tabLst>
                <a:tab pos="3225800" algn="l"/>
                <a:tab pos="3226435" algn="l"/>
                <a:tab pos="4067175" algn="l"/>
                <a:tab pos="4866005" algn="l"/>
              </a:tabLst>
            </a:pPr>
            <a:r>
              <a:rPr dirty="0" sz="1900" spc="20" i="1">
                <a:latin typeface="Times New Roman"/>
                <a:cs typeface="Times New Roman"/>
              </a:rPr>
              <a:t>c	c	c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4296727"/>
            <a:ext cx="281368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Secuencia positiva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19200" y="4953000"/>
            <a:ext cx="1735455" cy="1327150"/>
          </a:xfrm>
          <a:custGeom>
            <a:avLst/>
            <a:gdLst/>
            <a:ahLst/>
            <a:cxnLst/>
            <a:rect l="l" t="t" r="r" b="b"/>
            <a:pathLst>
              <a:path w="1735455" h="1327150">
                <a:moveTo>
                  <a:pt x="1735201" y="0"/>
                </a:moveTo>
                <a:lnTo>
                  <a:pt x="0" y="0"/>
                </a:lnTo>
                <a:lnTo>
                  <a:pt x="0" y="1327150"/>
                </a:lnTo>
                <a:lnTo>
                  <a:pt x="1735201" y="1327150"/>
                </a:lnTo>
                <a:lnTo>
                  <a:pt x="1735201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205646" y="5664550"/>
            <a:ext cx="1630045" cy="5994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ts val="3090"/>
              </a:lnSpc>
              <a:spcBef>
                <a:spcPts val="110"/>
              </a:spcBef>
            </a:pPr>
            <a:r>
              <a:rPr dirty="0" sz="3300" spc="40" i="1">
                <a:latin typeface="Times New Roman"/>
                <a:cs typeface="Times New Roman"/>
              </a:rPr>
              <a:t>V </a:t>
            </a:r>
            <a:r>
              <a:rPr dirty="0" baseline="43859" sz="2850" spc="44">
                <a:latin typeface="Times New Roman"/>
                <a:cs typeface="Times New Roman"/>
              </a:rPr>
              <a:t>1 </a:t>
            </a:r>
            <a:r>
              <a:rPr dirty="0" sz="3300" spc="35">
                <a:latin typeface="Symbol"/>
                <a:cs typeface="Symbol"/>
              </a:rPr>
              <a:t></a:t>
            </a:r>
            <a:r>
              <a:rPr dirty="0" sz="3300" spc="35">
                <a:latin typeface="Times New Roman"/>
                <a:cs typeface="Times New Roman"/>
              </a:rPr>
              <a:t> </a:t>
            </a:r>
            <a:r>
              <a:rPr dirty="0" sz="3300" spc="35" i="1">
                <a:latin typeface="Times New Roman"/>
                <a:cs typeface="Times New Roman"/>
              </a:rPr>
              <a:t>aV</a:t>
            </a:r>
            <a:r>
              <a:rPr dirty="0" sz="3300" spc="-635" i="1">
                <a:latin typeface="Times New Roman"/>
                <a:cs typeface="Times New Roman"/>
              </a:rPr>
              <a:t> </a:t>
            </a:r>
            <a:r>
              <a:rPr dirty="0" baseline="43859" sz="2850" spc="44">
                <a:latin typeface="Times New Roman"/>
                <a:cs typeface="Times New Roman"/>
              </a:rPr>
              <a:t>1</a:t>
            </a:r>
            <a:endParaRPr baseline="43859" sz="2850">
              <a:latin typeface="Times New Roman"/>
              <a:cs typeface="Times New Roman"/>
            </a:endParaRPr>
          </a:p>
          <a:p>
            <a:pPr marL="282575">
              <a:lnSpc>
                <a:spcPts val="1410"/>
              </a:lnSpc>
              <a:tabLst>
                <a:tab pos="1391285" algn="l"/>
              </a:tabLst>
            </a:pPr>
            <a:r>
              <a:rPr dirty="0" sz="1900" spc="25" i="1">
                <a:latin typeface="Times New Roman"/>
                <a:cs typeface="Times New Roman"/>
              </a:rPr>
              <a:t>c	</a:t>
            </a:r>
            <a:r>
              <a:rPr dirty="0" sz="1900" spc="30" i="1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5646" y="4971507"/>
            <a:ext cx="1757045" cy="5994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ts val="3090"/>
              </a:lnSpc>
              <a:spcBef>
                <a:spcPts val="110"/>
              </a:spcBef>
            </a:pPr>
            <a:r>
              <a:rPr dirty="0" sz="3300" spc="40" i="1">
                <a:latin typeface="Times New Roman"/>
                <a:cs typeface="Times New Roman"/>
              </a:rPr>
              <a:t>V </a:t>
            </a:r>
            <a:r>
              <a:rPr dirty="0" baseline="43859" sz="2850" spc="44">
                <a:latin typeface="Times New Roman"/>
                <a:cs typeface="Times New Roman"/>
              </a:rPr>
              <a:t>1 </a:t>
            </a:r>
            <a:r>
              <a:rPr dirty="0" sz="3300" spc="35">
                <a:latin typeface="Symbol"/>
                <a:cs typeface="Symbol"/>
              </a:rPr>
              <a:t></a:t>
            </a:r>
            <a:r>
              <a:rPr dirty="0" sz="3300" spc="35">
                <a:latin typeface="Times New Roman"/>
                <a:cs typeface="Times New Roman"/>
              </a:rPr>
              <a:t> </a:t>
            </a:r>
            <a:r>
              <a:rPr dirty="0" sz="3300" spc="35" i="1">
                <a:latin typeface="Times New Roman"/>
                <a:cs typeface="Times New Roman"/>
              </a:rPr>
              <a:t>a</a:t>
            </a:r>
            <a:r>
              <a:rPr dirty="0" baseline="43859" sz="2850" spc="52">
                <a:latin typeface="Times New Roman"/>
                <a:cs typeface="Times New Roman"/>
              </a:rPr>
              <a:t>2</a:t>
            </a:r>
            <a:r>
              <a:rPr dirty="0" sz="3300" spc="35" i="1">
                <a:latin typeface="Times New Roman"/>
                <a:cs typeface="Times New Roman"/>
              </a:rPr>
              <a:t>V</a:t>
            </a:r>
            <a:r>
              <a:rPr dirty="0" sz="3300" spc="-625" i="1">
                <a:latin typeface="Times New Roman"/>
                <a:cs typeface="Times New Roman"/>
              </a:rPr>
              <a:t> </a:t>
            </a:r>
            <a:r>
              <a:rPr dirty="0" baseline="43859" sz="2850" spc="44">
                <a:latin typeface="Times New Roman"/>
                <a:cs typeface="Times New Roman"/>
              </a:rPr>
              <a:t>1</a:t>
            </a:r>
            <a:endParaRPr baseline="43859" sz="2850">
              <a:latin typeface="Times New Roman"/>
              <a:cs typeface="Times New Roman"/>
            </a:endParaRPr>
          </a:p>
          <a:p>
            <a:pPr marL="278765">
              <a:lnSpc>
                <a:spcPts val="1410"/>
              </a:lnSpc>
              <a:tabLst>
                <a:tab pos="1518920" algn="l"/>
              </a:tabLst>
            </a:pPr>
            <a:r>
              <a:rPr dirty="0" sz="1900" spc="30" i="1">
                <a:latin typeface="Times New Roman"/>
                <a:cs typeface="Times New Roman"/>
              </a:rPr>
              <a:t>b	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56189" y="4499612"/>
            <a:ext cx="492759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a-</a:t>
            </a:r>
            <a:r>
              <a:rPr dirty="0" sz="1800" spc="-5">
                <a:latin typeface="Times New Roman"/>
                <a:cs typeface="Times New Roman"/>
              </a:rPr>
              <a:t>b-</a:t>
            </a:r>
            <a:r>
              <a:rPr dirty="0" sz="1800">
                <a:latin typeface="Times New Roman"/>
                <a:cs typeface="Times New Roman"/>
              </a:rPr>
              <a:t>c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38273" y="4357649"/>
            <a:ext cx="38671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7716" sz="2700">
                <a:latin typeface="Times New Roman"/>
                <a:cs typeface="Times New Roman"/>
              </a:rPr>
              <a:t>V</a:t>
            </a:r>
            <a:r>
              <a:rPr dirty="0" sz="1200">
                <a:latin typeface="Times New Roman"/>
                <a:cs typeface="Times New Roman"/>
              </a:rPr>
              <a:t>c1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34119" y="6246538"/>
            <a:ext cx="39497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7716" sz="2700">
                <a:latin typeface="Times New Roman"/>
                <a:cs typeface="Times New Roman"/>
              </a:rPr>
              <a:t>V</a:t>
            </a:r>
            <a:r>
              <a:rPr dirty="0" sz="1200">
                <a:latin typeface="Times New Roman"/>
                <a:cs typeface="Times New Roman"/>
              </a:rPr>
              <a:t>b1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08196" y="5559859"/>
            <a:ext cx="38671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7716" sz="2700">
                <a:latin typeface="Times New Roman"/>
                <a:cs typeface="Times New Roman"/>
              </a:rPr>
              <a:t>V</a:t>
            </a:r>
            <a:r>
              <a:rPr dirty="0" sz="1200">
                <a:latin typeface="Times New Roman"/>
                <a:cs typeface="Times New Roman"/>
              </a:rPr>
              <a:t>a1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312998" y="4280351"/>
            <a:ext cx="1715135" cy="2251075"/>
            <a:chOff x="4312998" y="4280351"/>
            <a:chExt cx="1715135" cy="2251075"/>
          </a:xfrm>
        </p:grpSpPr>
        <p:sp>
          <p:nvSpPr>
            <p:cNvPr id="14" name="object 14"/>
            <p:cNvSpPr/>
            <p:nvPr/>
          </p:nvSpPr>
          <p:spPr>
            <a:xfrm>
              <a:off x="4816752" y="5442447"/>
              <a:ext cx="1210310" cy="114935"/>
            </a:xfrm>
            <a:custGeom>
              <a:avLst/>
              <a:gdLst/>
              <a:ahLst/>
              <a:cxnLst/>
              <a:rect l="l" t="t" r="r" b="b"/>
              <a:pathLst>
                <a:path w="1210310" h="114935">
                  <a:moveTo>
                    <a:pt x="1095561" y="47918"/>
                  </a:moveTo>
                  <a:lnTo>
                    <a:pt x="1095561" y="114364"/>
                  </a:lnTo>
                  <a:lnTo>
                    <a:pt x="1191516" y="66407"/>
                  </a:lnTo>
                  <a:lnTo>
                    <a:pt x="1118783" y="66407"/>
                  </a:lnTo>
                  <a:lnTo>
                    <a:pt x="1123314" y="61794"/>
                  </a:lnTo>
                  <a:lnTo>
                    <a:pt x="1123314" y="52569"/>
                  </a:lnTo>
                  <a:lnTo>
                    <a:pt x="1118783" y="47957"/>
                  </a:lnTo>
                  <a:lnTo>
                    <a:pt x="1095561" y="47918"/>
                  </a:lnTo>
                  <a:close/>
                </a:path>
                <a:path w="1210310" h="114935">
                  <a:moveTo>
                    <a:pt x="11063" y="45651"/>
                  </a:moveTo>
                  <a:lnTo>
                    <a:pt x="6910" y="47957"/>
                  </a:lnTo>
                  <a:lnTo>
                    <a:pt x="2303" y="52569"/>
                  </a:lnTo>
                  <a:lnTo>
                    <a:pt x="0" y="57182"/>
                  </a:lnTo>
                  <a:lnTo>
                    <a:pt x="2303" y="59488"/>
                  </a:lnTo>
                  <a:lnTo>
                    <a:pt x="4606" y="64100"/>
                  </a:lnTo>
                  <a:lnTo>
                    <a:pt x="6910" y="64100"/>
                  </a:lnTo>
                  <a:lnTo>
                    <a:pt x="11063" y="66407"/>
                  </a:lnTo>
                  <a:lnTo>
                    <a:pt x="1095561" y="66407"/>
                  </a:lnTo>
                  <a:lnTo>
                    <a:pt x="1095561" y="47918"/>
                  </a:lnTo>
                  <a:lnTo>
                    <a:pt x="11063" y="45651"/>
                  </a:lnTo>
                  <a:close/>
                </a:path>
                <a:path w="1210310" h="114935">
                  <a:moveTo>
                    <a:pt x="1095561" y="0"/>
                  </a:moveTo>
                  <a:lnTo>
                    <a:pt x="1095561" y="47918"/>
                  </a:lnTo>
                  <a:lnTo>
                    <a:pt x="1114063" y="47957"/>
                  </a:lnTo>
                  <a:lnTo>
                    <a:pt x="1118783" y="47957"/>
                  </a:lnTo>
                  <a:lnTo>
                    <a:pt x="1123314" y="52569"/>
                  </a:lnTo>
                  <a:lnTo>
                    <a:pt x="1123314" y="61794"/>
                  </a:lnTo>
                  <a:lnTo>
                    <a:pt x="1118783" y="66407"/>
                  </a:lnTo>
                  <a:lnTo>
                    <a:pt x="1191516" y="66407"/>
                  </a:lnTo>
                  <a:lnTo>
                    <a:pt x="1209973" y="57182"/>
                  </a:lnTo>
                  <a:lnTo>
                    <a:pt x="10955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816752" y="5442447"/>
              <a:ext cx="1210310" cy="114935"/>
            </a:xfrm>
            <a:custGeom>
              <a:avLst/>
              <a:gdLst/>
              <a:ahLst/>
              <a:cxnLst/>
              <a:rect l="l" t="t" r="r" b="b"/>
              <a:pathLst>
                <a:path w="1210310" h="114935">
                  <a:moveTo>
                    <a:pt x="11063" y="45651"/>
                  </a:moveTo>
                  <a:lnTo>
                    <a:pt x="1114063" y="47957"/>
                  </a:lnTo>
                  <a:lnTo>
                    <a:pt x="1118783" y="47957"/>
                  </a:lnTo>
                  <a:lnTo>
                    <a:pt x="1121049" y="50263"/>
                  </a:lnTo>
                  <a:lnTo>
                    <a:pt x="1123314" y="52569"/>
                  </a:lnTo>
                  <a:lnTo>
                    <a:pt x="1123314" y="57182"/>
                  </a:lnTo>
                  <a:lnTo>
                    <a:pt x="1123314" y="61794"/>
                  </a:lnTo>
                  <a:lnTo>
                    <a:pt x="1121049" y="64100"/>
                  </a:lnTo>
                  <a:lnTo>
                    <a:pt x="1118783" y="66407"/>
                  </a:lnTo>
                  <a:lnTo>
                    <a:pt x="1114063" y="66407"/>
                  </a:lnTo>
                  <a:lnTo>
                    <a:pt x="11063" y="66407"/>
                  </a:lnTo>
                  <a:lnTo>
                    <a:pt x="6910" y="64100"/>
                  </a:lnTo>
                  <a:lnTo>
                    <a:pt x="4606" y="64100"/>
                  </a:lnTo>
                  <a:lnTo>
                    <a:pt x="2303" y="59488"/>
                  </a:lnTo>
                  <a:lnTo>
                    <a:pt x="0" y="57182"/>
                  </a:lnTo>
                  <a:lnTo>
                    <a:pt x="2303" y="52569"/>
                  </a:lnTo>
                  <a:lnTo>
                    <a:pt x="4606" y="50263"/>
                  </a:lnTo>
                  <a:lnTo>
                    <a:pt x="6910" y="47957"/>
                  </a:lnTo>
                  <a:lnTo>
                    <a:pt x="11063" y="45651"/>
                  </a:lnTo>
                  <a:close/>
                </a:path>
                <a:path w="1210310" h="114935">
                  <a:moveTo>
                    <a:pt x="1095561" y="0"/>
                  </a:moveTo>
                  <a:lnTo>
                    <a:pt x="1209973" y="57182"/>
                  </a:lnTo>
                  <a:lnTo>
                    <a:pt x="1095561" y="114364"/>
                  </a:lnTo>
                  <a:lnTo>
                    <a:pt x="109556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314320" y="5488099"/>
              <a:ext cx="523240" cy="1042035"/>
            </a:xfrm>
            <a:custGeom>
              <a:avLst/>
              <a:gdLst/>
              <a:ahLst/>
              <a:cxnLst/>
              <a:rect l="l" t="t" r="r" b="b"/>
              <a:pathLst>
                <a:path w="523239" h="1042034">
                  <a:moveTo>
                    <a:pt x="0" y="913575"/>
                  </a:moveTo>
                  <a:lnTo>
                    <a:pt x="0" y="1041777"/>
                  </a:lnTo>
                  <a:lnTo>
                    <a:pt x="100497" y="963839"/>
                  </a:lnTo>
                  <a:lnTo>
                    <a:pt x="36419" y="963839"/>
                  </a:lnTo>
                  <a:lnTo>
                    <a:pt x="31812" y="959227"/>
                  </a:lnTo>
                  <a:lnTo>
                    <a:pt x="31812" y="950002"/>
                  </a:lnTo>
                  <a:lnTo>
                    <a:pt x="40037" y="933600"/>
                  </a:lnTo>
                  <a:lnTo>
                    <a:pt x="0" y="913575"/>
                  </a:lnTo>
                  <a:close/>
                </a:path>
                <a:path w="523239" h="1042034">
                  <a:moveTo>
                    <a:pt x="40037" y="933600"/>
                  </a:moveTo>
                  <a:lnTo>
                    <a:pt x="31812" y="950002"/>
                  </a:lnTo>
                  <a:lnTo>
                    <a:pt x="31812" y="959227"/>
                  </a:lnTo>
                  <a:lnTo>
                    <a:pt x="36419" y="963839"/>
                  </a:lnTo>
                  <a:lnTo>
                    <a:pt x="45632" y="963839"/>
                  </a:lnTo>
                  <a:lnTo>
                    <a:pt x="50239" y="959227"/>
                  </a:lnTo>
                  <a:lnTo>
                    <a:pt x="58413" y="942791"/>
                  </a:lnTo>
                  <a:lnTo>
                    <a:pt x="40037" y="933600"/>
                  </a:lnTo>
                  <a:close/>
                </a:path>
                <a:path w="523239" h="1042034">
                  <a:moveTo>
                    <a:pt x="58413" y="942791"/>
                  </a:moveTo>
                  <a:lnTo>
                    <a:pt x="50239" y="959227"/>
                  </a:lnTo>
                  <a:lnTo>
                    <a:pt x="45632" y="963839"/>
                  </a:lnTo>
                  <a:lnTo>
                    <a:pt x="100497" y="963839"/>
                  </a:lnTo>
                  <a:lnTo>
                    <a:pt x="58413" y="942791"/>
                  </a:lnTo>
                  <a:close/>
                </a:path>
                <a:path w="523239" h="1042034">
                  <a:moveTo>
                    <a:pt x="513494" y="0"/>
                  </a:moveTo>
                  <a:lnTo>
                    <a:pt x="509341" y="2306"/>
                  </a:lnTo>
                  <a:lnTo>
                    <a:pt x="507037" y="2306"/>
                  </a:lnTo>
                  <a:lnTo>
                    <a:pt x="40037" y="933600"/>
                  </a:lnTo>
                  <a:lnTo>
                    <a:pt x="58413" y="942791"/>
                  </a:lnTo>
                  <a:lnTo>
                    <a:pt x="520404" y="13837"/>
                  </a:lnTo>
                  <a:lnTo>
                    <a:pt x="522708" y="11530"/>
                  </a:lnTo>
                  <a:lnTo>
                    <a:pt x="522708" y="6918"/>
                  </a:lnTo>
                  <a:lnTo>
                    <a:pt x="520404" y="4612"/>
                  </a:lnTo>
                  <a:lnTo>
                    <a:pt x="515798" y="2306"/>
                  </a:lnTo>
                  <a:lnTo>
                    <a:pt x="5134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314320" y="5488099"/>
              <a:ext cx="523240" cy="1042035"/>
            </a:xfrm>
            <a:custGeom>
              <a:avLst/>
              <a:gdLst/>
              <a:ahLst/>
              <a:cxnLst/>
              <a:rect l="l" t="t" r="r" b="b"/>
              <a:pathLst>
                <a:path w="523239" h="1042034">
                  <a:moveTo>
                    <a:pt x="520404" y="13837"/>
                  </a:moveTo>
                  <a:lnTo>
                    <a:pt x="50239" y="959227"/>
                  </a:lnTo>
                  <a:lnTo>
                    <a:pt x="47935" y="961533"/>
                  </a:lnTo>
                  <a:lnTo>
                    <a:pt x="45632" y="963839"/>
                  </a:lnTo>
                  <a:lnTo>
                    <a:pt x="41025" y="963839"/>
                  </a:lnTo>
                  <a:lnTo>
                    <a:pt x="36419" y="963839"/>
                  </a:lnTo>
                  <a:lnTo>
                    <a:pt x="34115" y="961533"/>
                  </a:lnTo>
                  <a:lnTo>
                    <a:pt x="31812" y="959227"/>
                  </a:lnTo>
                  <a:lnTo>
                    <a:pt x="31812" y="954614"/>
                  </a:lnTo>
                  <a:lnTo>
                    <a:pt x="31812" y="950002"/>
                  </a:lnTo>
                  <a:lnTo>
                    <a:pt x="504734" y="6918"/>
                  </a:lnTo>
                  <a:lnTo>
                    <a:pt x="507037" y="2306"/>
                  </a:lnTo>
                  <a:lnTo>
                    <a:pt x="509341" y="2306"/>
                  </a:lnTo>
                  <a:lnTo>
                    <a:pt x="513494" y="0"/>
                  </a:lnTo>
                  <a:lnTo>
                    <a:pt x="515798" y="2306"/>
                  </a:lnTo>
                  <a:lnTo>
                    <a:pt x="520404" y="4612"/>
                  </a:lnTo>
                  <a:lnTo>
                    <a:pt x="522708" y="6918"/>
                  </a:lnTo>
                  <a:lnTo>
                    <a:pt x="522708" y="11530"/>
                  </a:lnTo>
                  <a:lnTo>
                    <a:pt x="520404" y="13837"/>
                  </a:lnTo>
                  <a:close/>
                </a:path>
                <a:path w="523239" h="1042034">
                  <a:moveTo>
                    <a:pt x="100497" y="963839"/>
                  </a:moveTo>
                  <a:lnTo>
                    <a:pt x="0" y="1041777"/>
                  </a:lnTo>
                  <a:lnTo>
                    <a:pt x="0" y="913575"/>
                  </a:lnTo>
                  <a:lnTo>
                    <a:pt x="100497" y="9638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314320" y="4469383"/>
              <a:ext cx="523240" cy="1039494"/>
            </a:xfrm>
            <a:custGeom>
              <a:avLst/>
              <a:gdLst/>
              <a:ahLst/>
              <a:cxnLst/>
              <a:rect l="l" t="t" r="r" b="b"/>
              <a:pathLst>
                <a:path w="523239" h="1039495">
                  <a:moveTo>
                    <a:pt x="58538" y="96386"/>
                  </a:moveTo>
                  <a:lnTo>
                    <a:pt x="40145" y="105658"/>
                  </a:lnTo>
                  <a:lnTo>
                    <a:pt x="507037" y="1037165"/>
                  </a:lnTo>
                  <a:lnTo>
                    <a:pt x="511644" y="1039471"/>
                  </a:lnTo>
                  <a:lnTo>
                    <a:pt x="513494" y="1039471"/>
                  </a:lnTo>
                  <a:lnTo>
                    <a:pt x="518101" y="1037165"/>
                  </a:lnTo>
                  <a:lnTo>
                    <a:pt x="522708" y="1032553"/>
                  </a:lnTo>
                  <a:lnTo>
                    <a:pt x="522708" y="1025634"/>
                  </a:lnTo>
                  <a:lnTo>
                    <a:pt x="58538" y="96386"/>
                  </a:lnTo>
                  <a:close/>
                </a:path>
                <a:path w="523239" h="1039495">
                  <a:moveTo>
                    <a:pt x="0" y="0"/>
                  </a:moveTo>
                  <a:lnTo>
                    <a:pt x="0" y="125895"/>
                  </a:lnTo>
                  <a:lnTo>
                    <a:pt x="40145" y="105658"/>
                  </a:lnTo>
                  <a:lnTo>
                    <a:pt x="31812" y="89034"/>
                  </a:lnTo>
                  <a:lnTo>
                    <a:pt x="31812" y="79771"/>
                  </a:lnTo>
                  <a:lnTo>
                    <a:pt x="36419" y="75234"/>
                  </a:lnTo>
                  <a:lnTo>
                    <a:pt x="100497" y="75234"/>
                  </a:lnTo>
                  <a:lnTo>
                    <a:pt x="0" y="0"/>
                  </a:lnTo>
                  <a:close/>
                </a:path>
                <a:path w="523239" h="1039495">
                  <a:moveTo>
                    <a:pt x="45632" y="75234"/>
                  </a:moveTo>
                  <a:lnTo>
                    <a:pt x="36419" y="75234"/>
                  </a:lnTo>
                  <a:lnTo>
                    <a:pt x="31812" y="79771"/>
                  </a:lnTo>
                  <a:lnTo>
                    <a:pt x="31812" y="89034"/>
                  </a:lnTo>
                  <a:lnTo>
                    <a:pt x="40145" y="105658"/>
                  </a:lnTo>
                  <a:lnTo>
                    <a:pt x="58538" y="96386"/>
                  </a:lnTo>
                  <a:lnTo>
                    <a:pt x="50239" y="79771"/>
                  </a:lnTo>
                  <a:lnTo>
                    <a:pt x="45632" y="75234"/>
                  </a:lnTo>
                  <a:close/>
                </a:path>
                <a:path w="523239" h="1039495">
                  <a:moveTo>
                    <a:pt x="100497" y="75234"/>
                  </a:moveTo>
                  <a:lnTo>
                    <a:pt x="45632" y="75234"/>
                  </a:lnTo>
                  <a:lnTo>
                    <a:pt x="50239" y="79771"/>
                  </a:lnTo>
                  <a:lnTo>
                    <a:pt x="58538" y="96386"/>
                  </a:lnTo>
                  <a:lnTo>
                    <a:pt x="100497" y="752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314320" y="4469383"/>
              <a:ext cx="523240" cy="1039494"/>
            </a:xfrm>
            <a:custGeom>
              <a:avLst/>
              <a:gdLst/>
              <a:ahLst/>
              <a:cxnLst/>
              <a:rect l="l" t="t" r="r" b="b"/>
              <a:pathLst>
                <a:path w="523239" h="1039495">
                  <a:moveTo>
                    <a:pt x="504734" y="1032553"/>
                  </a:moveTo>
                  <a:lnTo>
                    <a:pt x="31812" y="89034"/>
                  </a:lnTo>
                  <a:lnTo>
                    <a:pt x="31812" y="84308"/>
                  </a:lnTo>
                  <a:lnTo>
                    <a:pt x="31812" y="79771"/>
                  </a:lnTo>
                  <a:lnTo>
                    <a:pt x="34115" y="77503"/>
                  </a:lnTo>
                  <a:lnTo>
                    <a:pt x="36419" y="75234"/>
                  </a:lnTo>
                  <a:lnTo>
                    <a:pt x="41025" y="75234"/>
                  </a:lnTo>
                  <a:lnTo>
                    <a:pt x="45632" y="75234"/>
                  </a:lnTo>
                  <a:lnTo>
                    <a:pt x="47935" y="77503"/>
                  </a:lnTo>
                  <a:lnTo>
                    <a:pt x="50239" y="79771"/>
                  </a:lnTo>
                  <a:lnTo>
                    <a:pt x="522708" y="1025634"/>
                  </a:lnTo>
                  <a:lnTo>
                    <a:pt x="522708" y="1027940"/>
                  </a:lnTo>
                  <a:lnTo>
                    <a:pt x="522708" y="1032553"/>
                  </a:lnTo>
                  <a:lnTo>
                    <a:pt x="520404" y="1034859"/>
                  </a:lnTo>
                  <a:lnTo>
                    <a:pt x="518101" y="1037165"/>
                  </a:lnTo>
                  <a:lnTo>
                    <a:pt x="513494" y="1039471"/>
                  </a:lnTo>
                  <a:lnTo>
                    <a:pt x="511644" y="1039471"/>
                  </a:lnTo>
                  <a:lnTo>
                    <a:pt x="507037" y="1037165"/>
                  </a:lnTo>
                  <a:lnTo>
                    <a:pt x="504734" y="1032553"/>
                  </a:lnTo>
                  <a:close/>
                </a:path>
                <a:path w="523239" h="1039495">
                  <a:moveTo>
                    <a:pt x="0" y="125895"/>
                  </a:moveTo>
                  <a:lnTo>
                    <a:pt x="0" y="0"/>
                  </a:lnTo>
                  <a:lnTo>
                    <a:pt x="100497" y="75234"/>
                  </a:lnTo>
                  <a:lnTo>
                    <a:pt x="0" y="1258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341763" y="4281674"/>
              <a:ext cx="523240" cy="426084"/>
            </a:xfrm>
            <a:custGeom>
              <a:avLst/>
              <a:gdLst/>
              <a:ahLst/>
              <a:cxnLst/>
              <a:rect l="l" t="t" r="r" b="b"/>
              <a:pathLst>
                <a:path w="523239" h="426085">
                  <a:moveTo>
                    <a:pt x="333535" y="57276"/>
                  </a:moveTo>
                  <a:lnTo>
                    <a:pt x="258125" y="57276"/>
                  </a:lnTo>
                  <a:lnTo>
                    <a:pt x="280705" y="59545"/>
                  </a:lnTo>
                  <a:lnTo>
                    <a:pt x="301454" y="64082"/>
                  </a:lnTo>
                  <a:lnTo>
                    <a:pt x="321731" y="70509"/>
                  </a:lnTo>
                  <a:lnTo>
                    <a:pt x="319428" y="70509"/>
                  </a:lnTo>
                  <a:lnTo>
                    <a:pt x="337855" y="79771"/>
                  </a:lnTo>
                  <a:lnTo>
                    <a:pt x="335551" y="79771"/>
                  </a:lnTo>
                  <a:lnTo>
                    <a:pt x="351694" y="91302"/>
                  </a:lnTo>
                  <a:lnTo>
                    <a:pt x="365061" y="102833"/>
                  </a:lnTo>
                  <a:lnTo>
                    <a:pt x="376577" y="118901"/>
                  </a:lnTo>
                  <a:lnTo>
                    <a:pt x="390416" y="134591"/>
                  </a:lnTo>
                  <a:lnTo>
                    <a:pt x="413450" y="171641"/>
                  </a:lnTo>
                  <a:lnTo>
                    <a:pt x="424513" y="194703"/>
                  </a:lnTo>
                  <a:lnTo>
                    <a:pt x="433727" y="214930"/>
                  </a:lnTo>
                  <a:lnTo>
                    <a:pt x="442959" y="237992"/>
                  </a:lnTo>
                  <a:lnTo>
                    <a:pt x="454476" y="262944"/>
                  </a:lnTo>
                  <a:lnTo>
                    <a:pt x="470146" y="313605"/>
                  </a:lnTo>
                  <a:lnTo>
                    <a:pt x="488592" y="363887"/>
                  </a:lnTo>
                  <a:lnTo>
                    <a:pt x="504715" y="418707"/>
                  </a:lnTo>
                  <a:lnTo>
                    <a:pt x="504715" y="420975"/>
                  </a:lnTo>
                  <a:lnTo>
                    <a:pt x="509378" y="423433"/>
                  </a:lnTo>
                  <a:lnTo>
                    <a:pt x="511644" y="425701"/>
                  </a:lnTo>
                  <a:lnTo>
                    <a:pt x="515798" y="425701"/>
                  </a:lnTo>
                  <a:lnTo>
                    <a:pt x="518063" y="423433"/>
                  </a:lnTo>
                  <a:lnTo>
                    <a:pt x="520329" y="420975"/>
                  </a:lnTo>
                  <a:lnTo>
                    <a:pt x="522783" y="416438"/>
                  </a:lnTo>
                  <a:lnTo>
                    <a:pt x="522783" y="411902"/>
                  </a:lnTo>
                  <a:lnTo>
                    <a:pt x="504715" y="359351"/>
                  </a:lnTo>
                  <a:lnTo>
                    <a:pt x="488592" y="306610"/>
                  </a:lnTo>
                  <a:lnTo>
                    <a:pt x="470146" y="256328"/>
                  </a:lnTo>
                  <a:lnTo>
                    <a:pt x="461386" y="230997"/>
                  </a:lnTo>
                  <a:lnTo>
                    <a:pt x="452172" y="207935"/>
                  </a:lnTo>
                  <a:lnTo>
                    <a:pt x="440656" y="185441"/>
                  </a:lnTo>
                  <a:lnTo>
                    <a:pt x="431423" y="164647"/>
                  </a:lnTo>
                  <a:lnTo>
                    <a:pt x="417603" y="143853"/>
                  </a:lnTo>
                  <a:lnTo>
                    <a:pt x="392720" y="107370"/>
                  </a:lnTo>
                  <a:lnTo>
                    <a:pt x="363210" y="77503"/>
                  </a:lnTo>
                  <a:lnTo>
                    <a:pt x="347087" y="64082"/>
                  </a:lnTo>
                  <a:lnTo>
                    <a:pt x="333535" y="57276"/>
                  </a:lnTo>
                  <a:close/>
                </a:path>
                <a:path w="523239" h="426085">
                  <a:moveTo>
                    <a:pt x="105085" y="0"/>
                  </a:moveTo>
                  <a:lnTo>
                    <a:pt x="0" y="72777"/>
                  </a:lnTo>
                  <a:lnTo>
                    <a:pt x="118924" y="114364"/>
                  </a:lnTo>
                  <a:lnTo>
                    <a:pt x="113411" y="68807"/>
                  </a:lnTo>
                  <a:lnTo>
                    <a:pt x="91265" y="68807"/>
                  </a:lnTo>
                  <a:lnTo>
                    <a:pt x="86658" y="66350"/>
                  </a:lnTo>
                  <a:lnTo>
                    <a:pt x="84336" y="64082"/>
                  </a:lnTo>
                  <a:lnTo>
                    <a:pt x="84336" y="57276"/>
                  </a:lnTo>
                  <a:lnTo>
                    <a:pt x="86658" y="52551"/>
                  </a:lnTo>
                  <a:lnTo>
                    <a:pt x="88961" y="50282"/>
                  </a:lnTo>
                  <a:lnTo>
                    <a:pt x="91265" y="50282"/>
                  </a:lnTo>
                  <a:lnTo>
                    <a:pt x="110767" y="46957"/>
                  </a:lnTo>
                  <a:lnTo>
                    <a:pt x="105085" y="0"/>
                  </a:lnTo>
                  <a:close/>
                </a:path>
                <a:path w="523239" h="426085">
                  <a:moveTo>
                    <a:pt x="110767" y="46957"/>
                  </a:moveTo>
                  <a:lnTo>
                    <a:pt x="91265" y="50282"/>
                  </a:lnTo>
                  <a:lnTo>
                    <a:pt x="88961" y="50282"/>
                  </a:lnTo>
                  <a:lnTo>
                    <a:pt x="86658" y="52551"/>
                  </a:lnTo>
                  <a:lnTo>
                    <a:pt x="84336" y="57276"/>
                  </a:lnTo>
                  <a:lnTo>
                    <a:pt x="84336" y="64082"/>
                  </a:lnTo>
                  <a:lnTo>
                    <a:pt x="86658" y="66350"/>
                  </a:lnTo>
                  <a:lnTo>
                    <a:pt x="91265" y="68807"/>
                  </a:lnTo>
                  <a:lnTo>
                    <a:pt x="93568" y="68807"/>
                  </a:lnTo>
                  <a:lnTo>
                    <a:pt x="113138" y="66553"/>
                  </a:lnTo>
                  <a:lnTo>
                    <a:pt x="110767" y="46957"/>
                  </a:lnTo>
                  <a:close/>
                </a:path>
                <a:path w="523239" h="426085">
                  <a:moveTo>
                    <a:pt x="113138" y="66553"/>
                  </a:moveTo>
                  <a:lnTo>
                    <a:pt x="93568" y="68807"/>
                  </a:lnTo>
                  <a:lnTo>
                    <a:pt x="113411" y="68807"/>
                  </a:lnTo>
                  <a:lnTo>
                    <a:pt x="113138" y="66553"/>
                  </a:lnTo>
                  <a:close/>
                </a:path>
                <a:path w="523239" h="426085">
                  <a:moveTo>
                    <a:pt x="235073" y="36483"/>
                  </a:moveTo>
                  <a:lnTo>
                    <a:pt x="210189" y="36483"/>
                  </a:lnTo>
                  <a:lnTo>
                    <a:pt x="132291" y="43288"/>
                  </a:lnTo>
                  <a:lnTo>
                    <a:pt x="110767" y="46957"/>
                  </a:lnTo>
                  <a:lnTo>
                    <a:pt x="113138" y="66553"/>
                  </a:lnTo>
                  <a:lnTo>
                    <a:pt x="134594" y="64082"/>
                  </a:lnTo>
                  <a:lnTo>
                    <a:pt x="159931" y="59545"/>
                  </a:lnTo>
                  <a:lnTo>
                    <a:pt x="184833" y="57276"/>
                  </a:lnTo>
                  <a:lnTo>
                    <a:pt x="333535" y="57276"/>
                  </a:lnTo>
                  <a:lnTo>
                    <a:pt x="328641" y="54819"/>
                  </a:lnTo>
                  <a:lnTo>
                    <a:pt x="326338" y="54819"/>
                  </a:lnTo>
                  <a:lnTo>
                    <a:pt x="308364" y="45745"/>
                  </a:lnTo>
                  <a:lnTo>
                    <a:pt x="285312" y="41020"/>
                  </a:lnTo>
                  <a:lnTo>
                    <a:pt x="235073" y="364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341763" y="4281673"/>
              <a:ext cx="523240" cy="426084"/>
            </a:xfrm>
            <a:custGeom>
              <a:avLst/>
              <a:gdLst/>
              <a:ahLst/>
              <a:cxnLst/>
              <a:rect l="l" t="t" r="r" b="b"/>
              <a:pathLst>
                <a:path w="523239" h="426085">
                  <a:moveTo>
                    <a:pt x="504715" y="418707"/>
                  </a:moveTo>
                  <a:lnTo>
                    <a:pt x="488592" y="363887"/>
                  </a:lnTo>
                  <a:lnTo>
                    <a:pt x="470146" y="313605"/>
                  </a:lnTo>
                  <a:lnTo>
                    <a:pt x="454476" y="262944"/>
                  </a:lnTo>
                  <a:lnTo>
                    <a:pt x="442959" y="237992"/>
                  </a:lnTo>
                  <a:lnTo>
                    <a:pt x="433727" y="214930"/>
                  </a:lnTo>
                  <a:lnTo>
                    <a:pt x="424513" y="194703"/>
                  </a:lnTo>
                  <a:lnTo>
                    <a:pt x="413450" y="171641"/>
                  </a:lnTo>
                  <a:lnTo>
                    <a:pt x="401933" y="153116"/>
                  </a:lnTo>
                  <a:lnTo>
                    <a:pt x="390416" y="134591"/>
                  </a:lnTo>
                  <a:lnTo>
                    <a:pt x="376577" y="118901"/>
                  </a:lnTo>
                  <a:lnTo>
                    <a:pt x="365061" y="102833"/>
                  </a:lnTo>
                  <a:lnTo>
                    <a:pt x="351694" y="91302"/>
                  </a:lnTo>
                  <a:lnTo>
                    <a:pt x="335551" y="79771"/>
                  </a:lnTo>
                  <a:lnTo>
                    <a:pt x="337855" y="79771"/>
                  </a:lnTo>
                  <a:lnTo>
                    <a:pt x="319428" y="70509"/>
                  </a:lnTo>
                  <a:lnTo>
                    <a:pt x="321731" y="70509"/>
                  </a:lnTo>
                  <a:lnTo>
                    <a:pt x="301454" y="64082"/>
                  </a:lnTo>
                  <a:lnTo>
                    <a:pt x="280705" y="59545"/>
                  </a:lnTo>
                  <a:lnTo>
                    <a:pt x="258125" y="57276"/>
                  </a:lnTo>
                  <a:lnTo>
                    <a:pt x="235073" y="57276"/>
                  </a:lnTo>
                  <a:lnTo>
                    <a:pt x="210189" y="57276"/>
                  </a:lnTo>
                  <a:lnTo>
                    <a:pt x="184833" y="57276"/>
                  </a:lnTo>
                  <a:lnTo>
                    <a:pt x="159931" y="59545"/>
                  </a:lnTo>
                  <a:lnTo>
                    <a:pt x="134594" y="64082"/>
                  </a:lnTo>
                  <a:lnTo>
                    <a:pt x="93568" y="68807"/>
                  </a:lnTo>
                  <a:lnTo>
                    <a:pt x="91265" y="68807"/>
                  </a:lnTo>
                  <a:lnTo>
                    <a:pt x="86658" y="66350"/>
                  </a:lnTo>
                  <a:lnTo>
                    <a:pt x="84336" y="64082"/>
                  </a:lnTo>
                  <a:lnTo>
                    <a:pt x="84336" y="61813"/>
                  </a:lnTo>
                  <a:lnTo>
                    <a:pt x="84336" y="57276"/>
                  </a:lnTo>
                  <a:lnTo>
                    <a:pt x="86658" y="52551"/>
                  </a:lnTo>
                  <a:lnTo>
                    <a:pt x="88961" y="50282"/>
                  </a:lnTo>
                  <a:lnTo>
                    <a:pt x="91265" y="50282"/>
                  </a:lnTo>
                  <a:lnTo>
                    <a:pt x="132291" y="43288"/>
                  </a:lnTo>
                  <a:lnTo>
                    <a:pt x="159931" y="41020"/>
                  </a:lnTo>
                  <a:lnTo>
                    <a:pt x="184833" y="38751"/>
                  </a:lnTo>
                  <a:lnTo>
                    <a:pt x="210189" y="36483"/>
                  </a:lnTo>
                  <a:lnTo>
                    <a:pt x="235073" y="36483"/>
                  </a:lnTo>
                  <a:lnTo>
                    <a:pt x="260428" y="38751"/>
                  </a:lnTo>
                  <a:lnTo>
                    <a:pt x="285312" y="41020"/>
                  </a:lnTo>
                  <a:lnTo>
                    <a:pt x="308364" y="45745"/>
                  </a:lnTo>
                  <a:lnTo>
                    <a:pt x="326338" y="54819"/>
                  </a:lnTo>
                  <a:lnTo>
                    <a:pt x="328641" y="54819"/>
                  </a:lnTo>
                  <a:lnTo>
                    <a:pt x="347087" y="64082"/>
                  </a:lnTo>
                  <a:lnTo>
                    <a:pt x="363210" y="77503"/>
                  </a:lnTo>
                  <a:lnTo>
                    <a:pt x="378881" y="91302"/>
                  </a:lnTo>
                  <a:lnTo>
                    <a:pt x="392720" y="107370"/>
                  </a:lnTo>
                  <a:lnTo>
                    <a:pt x="406540" y="123627"/>
                  </a:lnTo>
                  <a:lnTo>
                    <a:pt x="417603" y="143853"/>
                  </a:lnTo>
                  <a:lnTo>
                    <a:pt x="431423" y="164647"/>
                  </a:lnTo>
                  <a:lnTo>
                    <a:pt x="440656" y="185441"/>
                  </a:lnTo>
                  <a:lnTo>
                    <a:pt x="452172" y="207935"/>
                  </a:lnTo>
                  <a:lnTo>
                    <a:pt x="461386" y="230997"/>
                  </a:lnTo>
                  <a:lnTo>
                    <a:pt x="470146" y="256328"/>
                  </a:lnTo>
                  <a:lnTo>
                    <a:pt x="488592" y="306610"/>
                  </a:lnTo>
                  <a:lnTo>
                    <a:pt x="504715" y="359351"/>
                  </a:lnTo>
                  <a:lnTo>
                    <a:pt x="522783" y="411902"/>
                  </a:lnTo>
                  <a:lnTo>
                    <a:pt x="522783" y="416438"/>
                  </a:lnTo>
                  <a:lnTo>
                    <a:pt x="520329" y="420975"/>
                  </a:lnTo>
                  <a:lnTo>
                    <a:pt x="518063" y="423433"/>
                  </a:lnTo>
                  <a:lnTo>
                    <a:pt x="515798" y="425701"/>
                  </a:lnTo>
                  <a:lnTo>
                    <a:pt x="511644" y="425701"/>
                  </a:lnTo>
                  <a:lnTo>
                    <a:pt x="509378" y="423433"/>
                  </a:lnTo>
                  <a:lnTo>
                    <a:pt x="504715" y="420975"/>
                  </a:lnTo>
                  <a:lnTo>
                    <a:pt x="504715" y="418707"/>
                  </a:lnTo>
                  <a:close/>
                </a:path>
                <a:path w="523239" h="426085">
                  <a:moveTo>
                    <a:pt x="118924" y="114364"/>
                  </a:moveTo>
                  <a:lnTo>
                    <a:pt x="0" y="72777"/>
                  </a:lnTo>
                  <a:lnTo>
                    <a:pt x="105085" y="0"/>
                  </a:lnTo>
                  <a:lnTo>
                    <a:pt x="118924" y="11436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39" y="145097"/>
            <a:ext cx="6877684" cy="1646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200" b="1">
                <a:solidFill>
                  <a:srgbClr val="7D9CE8"/>
                </a:solidFill>
                <a:latin typeface="Arial"/>
                <a:cs typeface="Arial"/>
              </a:rPr>
              <a:t>Las componentes </a:t>
            </a: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simétricas </a:t>
            </a:r>
            <a:r>
              <a:rPr dirty="0" sz="3200" b="1">
                <a:solidFill>
                  <a:srgbClr val="7D9CE8"/>
                </a:solidFill>
                <a:latin typeface="Arial"/>
                <a:cs typeface="Arial"/>
              </a:rPr>
              <a:t>de</a:t>
            </a:r>
            <a:r>
              <a:rPr dirty="0" sz="3200" spc="-160" b="1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los  fasores</a:t>
            </a:r>
            <a:r>
              <a:rPr dirty="0" sz="3200" spc="-40" b="1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desequilibrados</a:t>
            </a:r>
            <a:endParaRPr sz="3200">
              <a:latin typeface="Arial"/>
              <a:cs typeface="Arial"/>
            </a:endParaRPr>
          </a:p>
          <a:p>
            <a:pPr marL="165100">
              <a:lnSpc>
                <a:spcPct val="100000"/>
              </a:lnSpc>
              <a:spcBef>
                <a:spcPts val="2200"/>
              </a:spcBef>
            </a:pP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Secuencia</a:t>
            </a:r>
            <a:r>
              <a:rPr dirty="0" sz="2400" spc="15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30">
                <a:solidFill>
                  <a:srgbClr val="000099"/>
                </a:solidFill>
                <a:latin typeface="Arial Rounded MT Bold"/>
                <a:cs typeface="Arial Rounded MT Bold"/>
              </a:rPr>
              <a:t>negativa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0" y="2362200"/>
            <a:ext cx="1835150" cy="1323975"/>
          </a:xfrm>
          <a:custGeom>
            <a:avLst/>
            <a:gdLst/>
            <a:ahLst/>
            <a:cxnLst/>
            <a:rect l="l" t="t" r="r" b="b"/>
            <a:pathLst>
              <a:path w="1835150" h="1323975">
                <a:moveTo>
                  <a:pt x="1835150" y="0"/>
                </a:moveTo>
                <a:lnTo>
                  <a:pt x="0" y="0"/>
                </a:lnTo>
                <a:lnTo>
                  <a:pt x="0" y="1323975"/>
                </a:lnTo>
                <a:lnTo>
                  <a:pt x="1835150" y="1323975"/>
                </a:lnTo>
                <a:lnTo>
                  <a:pt x="1835150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48391" y="3072028"/>
            <a:ext cx="1824989" cy="598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3090"/>
              </a:lnSpc>
              <a:spcBef>
                <a:spcPts val="100"/>
              </a:spcBef>
              <a:tabLst>
                <a:tab pos="638175" algn="l"/>
              </a:tabLst>
            </a:pPr>
            <a:r>
              <a:rPr dirty="0" sz="3300" spc="35" i="1">
                <a:latin typeface="Times New Roman"/>
                <a:cs typeface="Times New Roman"/>
              </a:rPr>
              <a:t>V</a:t>
            </a:r>
            <a:r>
              <a:rPr dirty="0" sz="3300" spc="-225" i="1">
                <a:latin typeface="Times New Roman"/>
                <a:cs typeface="Times New Roman"/>
              </a:rPr>
              <a:t> </a:t>
            </a:r>
            <a:r>
              <a:rPr dirty="0" baseline="43859" sz="2850" spc="44">
                <a:latin typeface="Times New Roman"/>
                <a:cs typeface="Times New Roman"/>
              </a:rPr>
              <a:t>2	</a:t>
            </a:r>
            <a:r>
              <a:rPr dirty="0" sz="3300" spc="35">
                <a:latin typeface="Symbol"/>
                <a:cs typeface="Symbol"/>
              </a:rPr>
              <a:t></a:t>
            </a:r>
            <a:r>
              <a:rPr dirty="0" sz="3300" spc="35">
                <a:latin typeface="Times New Roman"/>
                <a:cs typeface="Times New Roman"/>
              </a:rPr>
              <a:t> </a:t>
            </a:r>
            <a:r>
              <a:rPr dirty="0" sz="3300" spc="30" i="1">
                <a:latin typeface="Times New Roman"/>
                <a:cs typeface="Times New Roman"/>
              </a:rPr>
              <a:t>a</a:t>
            </a:r>
            <a:r>
              <a:rPr dirty="0" baseline="43859" sz="2850" spc="44">
                <a:latin typeface="Times New Roman"/>
                <a:cs typeface="Times New Roman"/>
              </a:rPr>
              <a:t>2</a:t>
            </a:r>
            <a:r>
              <a:rPr dirty="0" sz="3300" spc="30" i="1">
                <a:latin typeface="Times New Roman"/>
                <a:cs typeface="Times New Roman"/>
              </a:rPr>
              <a:t>V</a:t>
            </a:r>
            <a:r>
              <a:rPr dirty="0" sz="3300" spc="-365" i="1">
                <a:latin typeface="Times New Roman"/>
                <a:cs typeface="Times New Roman"/>
              </a:rPr>
              <a:t> </a:t>
            </a:r>
            <a:r>
              <a:rPr dirty="0" baseline="43859" sz="2850" spc="44">
                <a:latin typeface="Times New Roman"/>
                <a:cs typeface="Times New Roman"/>
              </a:rPr>
              <a:t>2</a:t>
            </a:r>
            <a:endParaRPr baseline="43859" sz="2850">
              <a:latin typeface="Times New Roman"/>
              <a:cs typeface="Times New Roman"/>
            </a:endParaRPr>
          </a:p>
          <a:p>
            <a:pPr marL="281940">
              <a:lnSpc>
                <a:spcPts val="1410"/>
              </a:lnSpc>
              <a:tabLst>
                <a:tab pos="1559560" algn="l"/>
              </a:tabLst>
            </a:pPr>
            <a:r>
              <a:rPr dirty="0" sz="1900" spc="25" i="1">
                <a:latin typeface="Times New Roman"/>
                <a:cs typeface="Times New Roman"/>
              </a:rPr>
              <a:t>c	</a:t>
            </a:r>
            <a:r>
              <a:rPr dirty="0" sz="1900" spc="30" i="1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8391" y="2380657"/>
            <a:ext cx="1698625" cy="598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3090"/>
              </a:lnSpc>
              <a:spcBef>
                <a:spcPts val="100"/>
              </a:spcBef>
              <a:tabLst>
                <a:tab pos="638175" algn="l"/>
              </a:tabLst>
            </a:pPr>
            <a:r>
              <a:rPr dirty="0" sz="3300" spc="35" i="1">
                <a:latin typeface="Times New Roman"/>
                <a:cs typeface="Times New Roman"/>
              </a:rPr>
              <a:t>V</a:t>
            </a:r>
            <a:r>
              <a:rPr dirty="0" sz="3300" spc="-225" i="1">
                <a:latin typeface="Times New Roman"/>
                <a:cs typeface="Times New Roman"/>
              </a:rPr>
              <a:t> </a:t>
            </a:r>
            <a:r>
              <a:rPr dirty="0" baseline="43859" sz="2850" spc="44">
                <a:latin typeface="Times New Roman"/>
                <a:cs typeface="Times New Roman"/>
              </a:rPr>
              <a:t>2	</a:t>
            </a:r>
            <a:r>
              <a:rPr dirty="0" sz="3300" spc="35">
                <a:latin typeface="Symbol"/>
                <a:cs typeface="Symbol"/>
              </a:rPr>
              <a:t></a:t>
            </a:r>
            <a:r>
              <a:rPr dirty="0" sz="3300" spc="35">
                <a:latin typeface="Times New Roman"/>
                <a:cs typeface="Times New Roman"/>
              </a:rPr>
              <a:t> </a:t>
            </a:r>
            <a:r>
              <a:rPr dirty="0" sz="3300" spc="25" i="1">
                <a:latin typeface="Times New Roman"/>
                <a:cs typeface="Times New Roman"/>
              </a:rPr>
              <a:t>aV</a:t>
            </a:r>
            <a:r>
              <a:rPr dirty="0" sz="3300" spc="-370" i="1">
                <a:latin typeface="Times New Roman"/>
                <a:cs typeface="Times New Roman"/>
              </a:rPr>
              <a:t> </a:t>
            </a:r>
            <a:r>
              <a:rPr dirty="0" baseline="43859" sz="2850" spc="44">
                <a:latin typeface="Times New Roman"/>
                <a:cs typeface="Times New Roman"/>
              </a:rPr>
              <a:t>2</a:t>
            </a:r>
            <a:endParaRPr baseline="43859" sz="2850">
              <a:latin typeface="Times New Roman"/>
              <a:cs typeface="Times New Roman"/>
            </a:endParaRPr>
          </a:p>
          <a:p>
            <a:pPr marL="278765">
              <a:lnSpc>
                <a:spcPts val="1410"/>
              </a:lnSpc>
              <a:tabLst>
                <a:tab pos="1433195" algn="l"/>
              </a:tabLst>
            </a:pPr>
            <a:r>
              <a:rPr dirty="0" sz="1900" spc="30" i="1">
                <a:latin typeface="Times New Roman"/>
                <a:cs typeface="Times New Roman"/>
              </a:rPr>
              <a:t>b	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78601" y="1983682"/>
            <a:ext cx="1326515" cy="5022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34390">
              <a:lnSpc>
                <a:spcPts val="1875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a-c-b</a:t>
            </a:r>
            <a:endParaRPr sz="1800">
              <a:latin typeface="Times New Roman"/>
              <a:cs typeface="Times New Roman"/>
            </a:endParaRPr>
          </a:p>
          <a:p>
            <a:pPr marL="50800">
              <a:lnSpc>
                <a:spcPts val="1875"/>
              </a:lnSpc>
            </a:pPr>
            <a:r>
              <a:rPr dirty="0" baseline="7716" sz="2700">
                <a:latin typeface="Times New Roman"/>
                <a:cs typeface="Times New Roman"/>
              </a:rPr>
              <a:t>V</a:t>
            </a:r>
            <a:r>
              <a:rPr dirty="0" sz="1200">
                <a:latin typeface="Times New Roman"/>
                <a:cs typeface="Times New Roman"/>
              </a:rPr>
              <a:t>b2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96191" y="3044530"/>
            <a:ext cx="38671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7716" sz="2700">
                <a:latin typeface="Times New Roman"/>
                <a:cs typeface="Times New Roman"/>
              </a:rPr>
              <a:t>V</a:t>
            </a:r>
            <a:r>
              <a:rPr dirty="0" sz="1200">
                <a:latin typeface="Times New Roman"/>
                <a:cs typeface="Times New Roman"/>
              </a:rPr>
              <a:t>c2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09784" y="3731599"/>
            <a:ext cx="38608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7716" sz="2700">
                <a:latin typeface="Times New Roman"/>
                <a:cs typeface="Times New Roman"/>
              </a:rPr>
              <a:t>V</a:t>
            </a:r>
            <a:r>
              <a:rPr dirty="0" sz="1200">
                <a:latin typeface="Times New Roman"/>
                <a:cs typeface="Times New Roman"/>
              </a:rPr>
              <a:t>a2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078095" y="1764289"/>
            <a:ext cx="2132330" cy="2369185"/>
            <a:chOff x="4078095" y="1764289"/>
            <a:chExt cx="2132330" cy="2369185"/>
          </a:xfrm>
        </p:grpSpPr>
        <p:sp>
          <p:nvSpPr>
            <p:cNvPr id="10" name="object 10"/>
            <p:cNvSpPr/>
            <p:nvPr/>
          </p:nvSpPr>
          <p:spPr>
            <a:xfrm>
              <a:off x="5685371" y="1765613"/>
              <a:ext cx="523875" cy="426084"/>
            </a:xfrm>
            <a:custGeom>
              <a:avLst/>
              <a:gdLst/>
              <a:ahLst/>
              <a:cxnLst/>
              <a:rect l="l" t="t" r="r" b="b"/>
              <a:pathLst>
                <a:path w="523875" h="426085">
                  <a:moveTo>
                    <a:pt x="333983" y="57309"/>
                  </a:moveTo>
                  <a:lnTo>
                    <a:pt x="258542" y="57309"/>
                  </a:lnTo>
                  <a:lnTo>
                    <a:pt x="281042" y="59579"/>
                  </a:lnTo>
                  <a:lnTo>
                    <a:pt x="301840" y="64118"/>
                  </a:lnTo>
                  <a:lnTo>
                    <a:pt x="322260" y="70549"/>
                  </a:lnTo>
                  <a:lnTo>
                    <a:pt x="319991" y="70549"/>
                  </a:lnTo>
                  <a:lnTo>
                    <a:pt x="338332" y="79817"/>
                  </a:lnTo>
                  <a:lnTo>
                    <a:pt x="336063" y="79817"/>
                  </a:lnTo>
                  <a:lnTo>
                    <a:pt x="352134" y="91354"/>
                  </a:lnTo>
                  <a:lnTo>
                    <a:pt x="365559" y="102892"/>
                  </a:lnTo>
                  <a:lnTo>
                    <a:pt x="377092" y="118968"/>
                  </a:lnTo>
                  <a:lnTo>
                    <a:pt x="391084" y="134667"/>
                  </a:lnTo>
                  <a:lnTo>
                    <a:pt x="402617" y="153203"/>
                  </a:lnTo>
                  <a:lnTo>
                    <a:pt x="413584" y="171738"/>
                  </a:lnTo>
                  <a:lnTo>
                    <a:pt x="425117" y="194814"/>
                  </a:lnTo>
                  <a:lnTo>
                    <a:pt x="434382" y="215051"/>
                  </a:lnTo>
                  <a:lnTo>
                    <a:pt x="443647" y="238127"/>
                  </a:lnTo>
                  <a:lnTo>
                    <a:pt x="454613" y="263093"/>
                  </a:lnTo>
                  <a:lnTo>
                    <a:pt x="470874" y="313782"/>
                  </a:lnTo>
                  <a:lnTo>
                    <a:pt x="489403" y="364094"/>
                  </a:lnTo>
                  <a:lnTo>
                    <a:pt x="505097" y="418944"/>
                  </a:lnTo>
                  <a:lnTo>
                    <a:pt x="505097" y="421214"/>
                  </a:lnTo>
                  <a:lnTo>
                    <a:pt x="509634" y="423673"/>
                  </a:lnTo>
                  <a:lnTo>
                    <a:pt x="511903" y="425942"/>
                  </a:lnTo>
                  <a:lnTo>
                    <a:pt x="516630" y="425942"/>
                  </a:lnTo>
                  <a:lnTo>
                    <a:pt x="518899" y="423673"/>
                  </a:lnTo>
                  <a:lnTo>
                    <a:pt x="521168" y="421214"/>
                  </a:lnTo>
                  <a:lnTo>
                    <a:pt x="523437" y="416675"/>
                  </a:lnTo>
                  <a:lnTo>
                    <a:pt x="523437" y="412135"/>
                  </a:lnTo>
                  <a:lnTo>
                    <a:pt x="505097" y="359554"/>
                  </a:lnTo>
                  <a:lnTo>
                    <a:pt x="489403" y="306784"/>
                  </a:lnTo>
                  <a:lnTo>
                    <a:pt x="470874" y="256473"/>
                  </a:lnTo>
                  <a:lnTo>
                    <a:pt x="461609" y="231128"/>
                  </a:lnTo>
                  <a:lnTo>
                    <a:pt x="452912" y="208053"/>
                  </a:lnTo>
                  <a:lnTo>
                    <a:pt x="441378" y="185546"/>
                  </a:lnTo>
                  <a:lnTo>
                    <a:pt x="432113" y="164740"/>
                  </a:lnTo>
                  <a:lnTo>
                    <a:pt x="418311" y="143935"/>
                  </a:lnTo>
                  <a:lnTo>
                    <a:pt x="407155" y="123697"/>
                  </a:lnTo>
                  <a:lnTo>
                    <a:pt x="393353" y="107431"/>
                  </a:lnTo>
                  <a:lnTo>
                    <a:pt x="379361" y="91354"/>
                  </a:lnTo>
                  <a:lnTo>
                    <a:pt x="347596" y="64118"/>
                  </a:lnTo>
                  <a:lnTo>
                    <a:pt x="333983" y="57309"/>
                  </a:lnTo>
                  <a:close/>
                </a:path>
                <a:path w="523875" h="426085">
                  <a:moveTo>
                    <a:pt x="105258" y="0"/>
                  </a:moveTo>
                  <a:lnTo>
                    <a:pt x="0" y="72818"/>
                  </a:lnTo>
                  <a:lnTo>
                    <a:pt x="119098" y="114429"/>
                  </a:lnTo>
                  <a:lnTo>
                    <a:pt x="113585" y="68846"/>
                  </a:lnTo>
                  <a:lnTo>
                    <a:pt x="91399" y="68846"/>
                  </a:lnTo>
                  <a:lnTo>
                    <a:pt x="87239" y="66388"/>
                  </a:lnTo>
                  <a:lnTo>
                    <a:pt x="84932" y="64118"/>
                  </a:lnTo>
                  <a:lnTo>
                    <a:pt x="84932" y="57309"/>
                  </a:lnTo>
                  <a:lnTo>
                    <a:pt x="87239" y="52580"/>
                  </a:lnTo>
                  <a:lnTo>
                    <a:pt x="89565" y="50311"/>
                  </a:lnTo>
                  <a:lnTo>
                    <a:pt x="91399" y="50311"/>
                  </a:lnTo>
                  <a:lnTo>
                    <a:pt x="110945" y="47018"/>
                  </a:lnTo>
                  <a:lnTo>
                    <a:pt x="105258" y="0"/>
                  </a:lnTo>
                  <a:close/>
                </a:path>
                <a:path w="523875" h="426085">
                  <a:moveTo>
                    <a:pt x="110945" y="47018"/>
                  </a:moveTo>
                  <a:lnTo>
                    <a:pt x="91399" y="50311"/>
                  </a:lnTo>
                  <a:lnTo>
                    <a:pt x="89565" y="50311"/>
                  </a:lnTo>
                  <a:lnTo>
                    <a:pt x="87239" y="52580"/>
                  </a:lnTo>
                  <a:lnTo>
                    <a:pt x="84932" y="57309"/>
                  </a:lnTo>
                  <a:lnTo>
                    <a:pt x="84932" y="64118"/>
                  </a:lnTo>
                  <a:lnTo>
                    <a:pt x="87239" y="66388"/>
                  </a:lnTo>
                  <a:lnTo>
                    <a:pt x="91399" y="68846"/>
                  </a:lnTo>
                  <a:lnTo>
                    <a:pt x="93705" y="68846"/>
                  </a:lnTo>
                  <a:lnTo>
                    <a:pt x="113312" y="66590"/>
                  </a:lnTo>
                  <a:lnTo>
                    <a:pt x="110945" y="47018"/>
                  </a:lnTo>
                  <a:close/>
                </a:path>
                <a:path w="523875" h="426085">
                  <a:moveTo>
                    <a:pt x="113312" y="66590"/>
                  </a:moveTo>
                  <a:lnTo>
                    <a:pt x="93705" y="68846"/>
                  </a:lnTo>
                  <a:lnTo>
                    <a:pt x="113585" y="68846"/>
                  </a:lnTo>
                  <a:lnTo>
                    <a:pt x="113312" y="66590"/>
                  </a:lnTo>
                  <a:close/>
                </a:path>
                <a:path w="523875" h="426085">
                  <a:moveTo>
                    <a:pt x="235474" y="36503"/>
                  </a:moveTo>
                  <a:lnTo>
                    <a:pt x="210516" y="36503"/>
                  </a:lnTo>
                  <a:lnTo>
                    <a:pt x="132939" y="43313"/>
                  </a:lnTo>
                  <a:lnTo>
                    <a:pt x="110945" y="47018"/>
                  </a:lnTo>
                  <a:lnTo>
                    <a:pt x="113312" y="66590"/>
                  </a:lnTo>
                  <a:lnTo>
                    <a:pt x="134792" y="64118"/>
                  </a:lnTo>
                  <a:lnTo>
                    <a:pt x="160184" y="59579"/>
                  </a:lnTo>
                  <a:lnTo>
                    <a:pt x="185180" y="57309"/>
                  </a:lnTo>
                  <a:lnTo>
                    <a:pt x="333983" y="57309"/>
                  </a:lnTo>
                  <a:lnTo>
                    <a:pt x="329067" y="54850"/>
                  </a:lnTo>
                  <a:lnTo>
                    <a:pt x="326798" y="54850"/>
                  </a:lnTo>
                  <a:lnTo>
                    <a:pt x="308836" y="45771"/>
                  </a:lnTo>
                  <a:lnTo>
                    <a:pt x="285769" y="41043"/>
                  </a:lnTo>
                  <a:lnTo>
                    <a:pt x="235474" y="365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685371" y="1765613"/>
              <a:ext cx="523875" cy="426084"/>
            </a:xfrm>
            <a:custGeom>
              <a:avLst/>
              <a:gdLst/>
              <a:ahLst/>
              <a:cxnLst/>
              <a:rect l="l" t="t" r="r" b="b"/>
              <a:pathLst>
                <a:path w="523875" h="426085">
                  <a:moveTo>
                    <a:pt x="505097" y="418944"/>
                  </a:moveTo>
                  <a:lnTo>
                    <a:pt x="489403" y="364094"/>
                  </a:lnTo>
                  <a:lnTo>
                    <a:pt x="470874" y="313782"/>
                  </a:lnTo>
                  <a:lnTo>
                    <a:pt x="454613" y="263093"/>
                  </a:lnTo>
                  <a:lnTo>
                    <a:pt x="443647" y="238127"/>
                  </a:lnTo>
                  <a:lnTo>
                    <a:pt x="434382" y="215051"/>
                  </a:lnTo>
                  <a:lnTo>
                    <a:pt x="425117" y="194814"/>
                  </a:lnTo>
                  <a:lnTo>
                    <a:pt x="413584" y="171738"/>
                  </a:lnTo>
                  <a:lnTo>
                    <a:pt x="402617" y="153203"/>
                  </a:lnTo>
                  <a:lnTo>
                    <a:pt x="391084" y="134667"/>
                  </a:lnTo>
                  <a:lnTo>
                    <a:pt x="377092" y="118968"/>
                  </a:lnTo>
                  <a:lnTo>
                    <a:pt x="365559" y="102892"/>
                  </a:lnTo>
                  <a:lnTo>
                    <a:pt x="352134" y="91354"/>
                  </a:lnTo>
                  <a:lnTo>
                    <a:pt x="336063" y="79817"/>
                  </a:lnTo>
                  <a:lnTo>
                    <a:pt x="338332" y="79817"/>
                  </a:lnTo>
                  <a:lnTo>
                    <a:pt x="319991" y="70549"/>
                  </a:lnTo>
                  <a:lnTo>
                    <a:pt x="322260" y="70549"/>
                  </a:lnTo>
                  <a:lnTo>
                    <a:pt x="301840" y="64118"/>
                  </a:lnTo>
                  <a:lnTo>
                    <a:pt x="281042" y="59579"/>
                  </a:lnTo>
                  <a:lnTo>
                    <a:pt x="258542" y="57309"/>
                  </a:lnTo>
                  <a:lnTo>
                    <a:pt x="235474" y="57309"/>
                  </a:lnTo>
                  <a:lnTo>
                    <a:pt x="210516" y="57309"/>
                  </a:lnTo>
                  <a:lnTo>
                    <a:pt x="185180" y="57309"/>
                  </a:lnTo>
                  <a:lnTo>
                    <a:pt x="160184" y="59579"/>
                  </a:lnTo>
                  <a:lnTo>
                    <a:pt x="134792" y="64118"/>
                  </a:lnTo>
                  <a:lnTo>
                    <a:pt x="93705" y="68846"/>
                  </a:lnTo>
                  <a:lnTo>
                    <a:pt x="91399" y="68846"/>
                  </a:lnTo>
                  <a:lnTo>
                    <a:pt x="87239" y="66388"/>
                  </a:lnTo>
                  <a:lnTo>
                    <a:pt x="84932" y="64118"/>
                  </a:lnTo>
                  <a:lnTo>
                    <a:pt x="84932" y="61848"/>
                  </a:lnTo>
                  <a:lnTo>
                    <a:pt x="84932" y="57309"/>
                  </a:lnTo>
                  <a:lnTo>
                    <a:pt x="87239" y="52580"/>
                  </a:lnTo>
                  <a:lnTo>
                    <a:pt x="89565" y="50311"/>
                  </a:lnTo>
                  <a:lnTo>
                    <a:pt x="91399" y="50311"/>
                  </a:lnTo>
                  <a:lnTo>
                    <a:pt x="132939" y="43313"/>
                  </a:lnTo>
                  <a:lnTo>
                    <a:pt x="160184" y="41043"/>
                  </a:lnTo>
                  <a:lnTo>
                    <a:pt x="185180" y="38773"/>
                  </a:lnTo>
                  <a:lnTo>
                    <a:pt x="210516" y="36503"/>
                  </a:lnTo>
                  <a:lnTo>
                    <a:pt x="235474" y="36503"/>
                  </a:lnTo>
                  <a:lnTo>
                    <a:pt x="260811" y="38773"/>
                  </a:lnTo>
                  <a:lnTo>
                    <a:pt x="285769" y="41043"/>
                  </a:lnTo>
                  <a:lnTo>
                    <a:pt x="308836" y="45771"/>
                  </a:lnTo>
                  <a:lnTo>
                    <a:pt x="326798" y="54850"/>
                  </a:lnTo>
                  <a:lnTo>
                    <a:pt x="329067" y="54850"/>
                  </a:lnTo>
                  <a:lnTo>
                    <a:pt x="347596" y="64118"/>
                  </a:lnTo>
                  <a:lnTo>
                    <a:pt x="363290" y="77547"/>
                  </a:lnTo>
                  <a:lnTo>
                    <a:pt x="379361" y="91354"/>
                  </a:lnTo>
                  <a:lnTo>
                    <a:pt x="393353" y="107431"/>
                  </a:lnTo>
                  <a:lnTo>
                    <a:pt x="407155" y="123697"/>
                  </a:lnTo>
                  <a:lnTo>
                    <a:pt x="418311" y="143935"/>
                  </a:lnTo>
                  <a:lnTo>
                    <a:pt x="432113" y="164740"/>
                  </a:lnTo>
                  <a:lnTo>
                    <a:pt x="441378" y="185546"/>
                  </a:lnTo>
                  <a:lnTo>
                    <a:pt x="452912" y="208053"/>
                  </a:lnTo>
                  <a:lnTo>
                    <a:pt x="461609" y="231128"/>
                  </a:lnTo>
                  <a:lnTo>
                    <a:pt x="470874" y="256473"/>
                  </a:lnTo>
                  <a:lnTo>
                    <a:pt x="489403" y="306784"/>
                  </a:lnTo>
                  <a:lnTo>
                    <a:pt x="505097" y="359554"/>
                  </a:lnTo>
                  <a:lnTo>
                    <a:pt x="523437" y="412135"/>
                  </a:lnTo>
                  <a:lnTo>
                    <a:pt x="523437" y="416675"/>
                  </a:lnTo>
                  <a:lnTo>
                    <a:pt x="521168" y="421214"/>
                  </a:lnTo>
                  <a:lnTo>
                    <a:pt x="518899" y="423673"/>
                  </a:lnTo>
                  <a:lnTo>
                    <a:pt x="516630" y="425942"/>
                  </a:lnTo>
                  <a:lnTo>
                    <a:pt x="511903" y="425942"/>
                  </a:lnTo>
                  <a:lnTo>
                    <a:pt x="509634" y="423673"/>
                  </a:lnTo>
                  <a:lnTo>
                    <a:pt x="505097" y="421214"/>
                  </a:lnTo>
                  <a:lnTo>
                    <a:pt x="505097" y="418944"/>
                  </a:lnTo>
                  <a:close/>
                </a:path>
                <a:path w="523875" h="426085">
                  <a:moveTo>
                    <a:pt x="119098" y="114429"/>
                  </a:moveTo>
                  <a:lnTo>
                    <a:pt x="0" y="72818"/>
                  </a:lnTo>
                  <a:lnTo>
                    <a:pt x="105258" y="0"/>
                  </a:lnTo>
                  <a:lnTo>
                    <a:pt x="119098" y="11442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212682" y="2993489"/>
              <a:ext cx="436245" cy="1138555"/>
            </a:xfrm>
            <a:custGeom>
              <a:avLst/>
              <a:gdLst/>
              <a:ahLst/>
              <a:cxnLst/>
              <a:rect l="l" t="t" r="r" b="b"/>
              <a:pathLst>
                <a:path w="436245" h="1138554">
                  <a:moveTo>
                    <a:pt x="374592" y="1035162"/>
                  </a:moveTo>
                  <a:lnTo>
                    <a:pt x="331430" y="1051125"/>
                  </a:lnTo>
                  <a:lnTo>
                    <a:pt x="422830" y="1138338"/>
                  </a:lnTo>
                  <a:lnTo>
                    <a:pt x="431362" y="1058048"/>
                  </a:lnTo>
                  <a:lnTo>
                    <a:pt x="385903" y="1058048"/>
                  </a:lnTo>
                  <a:lnTo>
                    <a:pt x="381290" y="1053433"/>
                  </a:lnTo>
                  <a:lnTo>
                    <a:pt x="374592" y="1035162"/>
                  </a:lnTo>
                  <a:close/>
                </a:path>
                <a:path w="436245" h="1138554">
                  <a:moveTo>
                    <a:pt x="393086" y="1028322"/>
                  </a:moveTo>
                  <a:lnTo>
                    <a:pt x="374592" y="1035162"/>
                  </a:lnTo>
                  <a:lnTo>
                    <a:pt x="381290" y="1053433"/>
                  </a:lnTo>
                  <a:lnTo>
                    <a:pt x="385903" y="1058048"/>
                  </a:lnTo>
                  <a:lnTo>
                    <a:pt x="392842" y="1058048"/>
                  </a:lnTo>
                  <a:lnTo>
                    <a:pt x="397456" y="1055740"/>
                  </a:lnTo>
                  <a:lnTo>
                    <a:pt x="399762" y="1053433"/>
                  </a:lnTo>
                  <a:lnTo>
                    <a:pt x="399762" y="1046510"/>
                  </a:lnTo>
                  <a:lnTo>
                    <a:pt x="393086" y="1028322"/>
                  </a:lnTo>
                  <a:close/>
                </a:path>
                <a:path w="436245" h="1138554">
                  <a:moveTo>
                    <a:pt x="436216" y="1012370"/>
                  </a:moveTo>
                  <a:lnTo>
                    <a:pt x="393086" y="1028322"/>
                  </a:lnTo>
                  <a:lnTo>
                    <a:pt x="399762" y="1046510"/>
                  </a:lnTo>
                  <a:lnTo>
                    <a:pt x="399762" y="1053433"/>
                  </a:lnTo>
                  <a:lnTo>
                    <a:pt x="397456" y="1055740"/>
                  </a:lnTo>
                  <a:lnTo>
                    <a:pt x="392842" y="1058048"/>
                  </a:lnTo>
                  <a:lnTo>
                    <a:pt x="431362" y="1058048"/>
                  </a:lnTo>
                  <a:lnTo>
                    <a:pt x="436216" y="1012370"/>
                  </a:lnTo>
                  <a:close/>
                </a:path>
                <a:path w="436245" h="1138554">
                  <a:moveTo>
                    <a:pt x="9226" y="0"/>
                  </a:moveTo>
                  <a:lnTo>
                    <a:pt x="6920" y="1834"/>
                  </a:lnTo>
                  <a:lnTo>
                    <a:pt x="2306" y="4142"/>
                  </a:lnTo>
                  <a:lnTo>
                    <a:pt x="0" y="6449"/>
                  </a:lnTo>
                  <a:lnTo>
                    <a:pt x="0" y="13372"/>
                  </a:lnTo>
                  <a:lnTo>
                    <a:pt x="374592" y="1035162"/>
                  </a:lnTo>
                  <a:lnTo>
                    <a:pt x="393086" y="1028322"/>
                  </a:lnTo>
                  <a:lnTo>
                    <a:pt x="18000" y="6449"/>
                  </a:lnTo>
                  <a:lnTo>
                    <a:pt x="15693" y="4142"/>
                  </a:lnTo>
                  <a:lnTo>
                    <a:pt x="13840" y="1834"/>
                  </a:lnTo>
                  <a:lnTo>
                    <a:pt x="92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212682" y="2993490"/>
              <a:ext cx="436245" cy="1138555"/>
            </a:xfrm>
            <a:custGeom>
              <a:avLst/>
              <a:gdLst/>
              <a:ahLst/>
              <a:cxnLst/>
              <a:rect l="l" t="t" r="r" b="b"/>
              <a:pathLst>
                <a:path w="436245" h="1138554">
                  <a:moveTo>
                    <a:pt x="18000" y="6449"/>
                  </a:moveTo>
                  <a:lnTo>
                    <a:pt x="399762" y="1046510"/>
                  </a:lnTo>
                  <a:lnTo>
                    <a:pt x="399762" y="1048818"/>
                  </a:lnTo>
                  <a:lnTo>
                    <a:pt x="399762" y="1053433"/>
                  </a:lnTo>
                  <a:lnTo>
                    <a:pt x="397456" y="1055740"/>
                  </a:lnTo>
                  <a:lnTo>
                    <a:pt x="392842" y="1058048"/>
                  </a:lnTo>
                  <a:lnTo>
                    <a:pt x="390517" y="1058048"/>
                  </a:lnTo>
                  <a:lnTo>
                    <a:pt x="385903" y="1058048"/>
                  </a:lnTo>
                  <a:lnTo>
                    <a:pt x="383596" y="1055740"/>
                  </a:lnTo>
                  <a:lnTo>
                    <a:pt x="381290" y="1053433"/>
                  </a:lnTo>
                  <a:lnTo>
                    <a:pt x="0" y="13372"/>
                  </a:lnTo>
                  <a:lnTo>
                    <a:pt x="0" y="8757"/>
                  </a:lnTo>
                  <a:lnTo>
                    <a:pt x="0" y="6449"/>
                  </a:lnTo>
                  <a:lnTo>
                    <a:pt x="2306" y="4142"/>
                  </a:lnTo>
                  <a:lnTo>
                    <a:pt x="6920" y="1834"/>
                  </a:lnTo>
                  <a:lnTo>
                    <a:pt x="9226" y="0"/>
                  </a:lnTo>
                  <a:lnTo>
                    <a:pt x="13840" y="1834"/>
                  </a:lnTo>
                  <a:lnTo>
                    <a:pt x="15693" y="4142"/>
                  </a:lnTo>
                  <a:lnTo>
                    <a:pt x="18000" y="6449"/>
                  </a:lnTo>
                  <a:close/>
                </a:path>
                <a:path w="436245" h="1138554">
                  <a:moveTo>
                    <a:pt x="436216" y="1012370"/>
                  </a:moveTo>
                  <a:lnTo>
                    <a:pt x="422830" y="1138338"/>
                  </a:lnTo>
                  <a:lnTo>
                    <a:pt x="331430" y="1051125"/>
                  </a:lnTo>
                  <a:lnTo>
                    <a:pt x="436216" y="101237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079419" y="2832910"/>
              <a:ext cx="1153795" cy="180975"/>
            </a:xfrm>
            <a:custGeom>
              <a:avLst/>
              <a:gdLst/>
              <a:ahLst/>
              <a:cxnLst/>
              <a:rect l="l" t="t" r="r" b="b"/>
              <a:pathLst>
                <a:path w="1153795" h="180975">
                  <a:moveTo>
                    <a:pt x="115324" y="45527"/>
                  </a:moveTo>
                  <a:lnTo>
                    <a:pt x="112761" y="66258"/>
                  </a:lnTo>
                  <a:lnTo>
                    <a:pt x="1142490" y="180874"/>
                  </a:lnTo>
                  <a:lnTo>
                    <a:pt x="1147103" y="180874"/>
                  </a:lnTo>
                  <a:lnTo>
                    <a:pt x="1148956" y="178566"/>
                  </a:lnTo>
                  <a:lnTo>
                    <a:pt x="1151263" y="176259"/>
                  </a:lnTo>
                  <a:lnTo>
                    <a:pt x="1153570" y="171644"/>
                  </a:lnTo>
                  <a:lnTo>
                    <a:pt x="1151263" y="167029"/>
                  </a:lnTo>
                  <a:lnTo>
                    <a:pt x="1151263" y="164721"/>
                  </a:lnTo>
                  <a:lnTo>
                    <a:pt x="1148956" y="162414"/>
                  </a:lnTo>
                  <a:lnTo>
                    <a:pt x="1144797" y="160579"/>
                  </a:lnTo>
                  <a:lnTo>
                    <a:pt x="115324" y="45527"/>
                  </a:lnTo>
                  <a:close/>
                </a:path>
                <a:path w="1153795" h="180975">
                  <a:moveTo>
                    <a:pt x="120951" y="0"/>
                  </a:moveTo>
                  <a:lnTo>
                    <a:pt x="0" y="43369"/>
                  </a:lnTo>
                  <a:lnTo>
                    <a:pt x="107092" y="112122"/>
                  </a:lnTo>
                  <a:lnTo>
                    <a:pt x="112761" y="66258"/>
                  </a:lnTo>
                  <a:lnTo>
                    <a:pt x="93705" y="64137"/>
                  </a:lnTo>
                  <a:lnTo>
                    <a:pt x="86785" y="57214"/>
                  </a:lnTo>
                  <a:lnTo>
                    <a:pt x="86785" y="50292"/>
                  </a:lnTo>
                  <a:lnTo>
                    <a:pt x="89092" y="45677"/>
                  </a:lnTo>
                  <a:lnTo>
                    <a:pt x="93705" y="45677"/>
                  </a:lnTo>
                  <a:lnTo>
                    <a:pt x="96012" y="43369"/>
                  </a:lnTo>
                  <a:lnTo>
                    <a:pt x="115590" y="43369"/>
                  </a:lnTo>
                  <a:lnTo>
                    <a:pt x="120951" y="0"/>
                  </a:lnTo>
                  <a:close/>
                </a:path>
                <a:path w="1153795" h="180975">
                  <a:moveTo>
                    <a:pt x="96012" y="43369"/>
                  </a:moveTo>
                  <a:lnTo>
                    <a:pt x="93705" y="45677"/>
                  </a:lnTo>
                  <a:lnTo>
                    <a:pt x="89092" y="45677"/>
                  </a:lnTo>
                  <a:lnTo>
                    <a:pt x="86785" y="50292"/>
                  </a:lnTo>
                  <a:lnTo>
                    <a:pt x="86785" y="57214"/>
                  </a:lnTo>
                  <a:lnTo>
                    <a:pt x="93705" y="64137"/>
                  </a:lnTo>
                  <a:lnTo>
                    <a:pt x="112761" y="66258"/>
                  </a:lnTo>
                  <a:lnTo>
                    <a:pt x="115324" y="45527"/>
                  </a:lnTo>
                  <a:lnTo>
                    <a:pt x="96012" y="43369"/>
                  </a:lnTo>
                  <a:close/>
                </a:path>
                <a:path w="1153795" h="180975">
                  <a:moveTo>
                    <a:pt x="115590" y="43369"/>
                  </a:moveTo>
                  <a:lnTo>
                    <a:pt x="96012" y="43369"/>
                  </a:lnTo>
                  <a:lnTo>
                    <a:pt x="115324" y="45527"/>
                  </a:lnTo>
                  <a:lnTo>
                    <a:pt x="115590" y="433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079419" y="2832910"/>
              <a:ext cx="1153795" cy="180975"/>
            </a:xfrm>
            <a:custGeom>
              <a:avLst/>
              <a:gdLst/>
              <a:ahLst/>
              <a:cxnLst/>
              <a:rect l="l" t="t" r="r" b="b"/>
              <a:pathLst>
                <a:path w="1153795" h="180975">
                  <a:moveTo>
                    <a:pt x="1142490" y="180874"/>
                  </a:moveTo>
                  <a:lnTo>
                    <a:pt x="93705" y="64137"/>
                  </a:lnTo>
                  <a:lnTo>
                    <a:pt x="91399" y="61829"/>
                  </a:lnTo>
                  <a:lnTo>
                    <a:pt x="89092" y="59522"/>
                  </a:lnTo>
                  <a:lnTo>
                    <a:pt x="86785" y="57214"/>
                  </a:lnTo>
                  <a:lnTo>
                    <a:pt x="86785" y="52599"/>
                  </a:lnTo>
                  <a:lnTo>
                    <a:pt x="86785" y="50292"/>
                  </a:lnTo>
                  <a:lnTo>
                    <a:pt x="89092" y="45677"/>
                  </a:lnTo>
                  <a:lnTo>
                    <a:pt x="93705" y="45677"/>
                  </a:lnTo>
                  <a:lnTo>
                    <a:pt x="96012" y="43369"/>
                  </a:lnTo>
                  <a:lnTo>
                    <a:pt x="1144797" y="160579"/>
                  </a:lnTo>
                  <a:lnTo>
                    <a:pt x="1148956" y="162414"/>
                  </a:lnTo>
                  <a:lnTo>
                    <a:pt x="1151263" y="164721"/>
                  </a:lnTo>
                  <a:lnTo>
                    <a:pt x="1151263" y="167029"/>
                  </a:lnTo>
                  <a:lnTo>
                    <a:pt x="1153570" y="171644"/>
                  </a:lnTo>
                  <a:lnTo>
                    <a:pt x="1151263" y="176259"/>
                  </a:lnTo>
                  <a:lnTo>
                    <a:pt x="1148956" y="178566"/>
                  </a:lnTo>
                  <a:lnTo>
                    <a:pt x="1147103" y="180874"/>
                  </a:lnTo>
                  <a:lnTo>
                    <a:pt x="1142490" y="180874"/>
                  </a:lnTo>
                  <a:close/>
                </a:path>
                <a:path w="1153795" h="180975">
                  <a:moveTo>
                    <a:pt x="107092" y="112122"/>
                  </a:moveTo>
                  <a:lnTo>
                    <a:pt x="0" y="43369"/>
                  </a:lnTo>
                  <a:lnTo>
                    <a:pt x="120951" y="0"/>
                  </a:lnTo>
                  <a:lnTo>
                    <a:pt x="107092" y="11212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214989" y="2163752"/>
              <a:ext cx="795020" cy="850265"/>
            </a:xfrm>
            <a:custGeom>
              <a:avLst/>
              <a:gdLst/>
              <a:ahLst/>
              <a:cxnLst/>
              <a:rect l="l" t="t" r="r" b="b"/>
              <a:pathLst>
                <a:path w="795020" h="850264">
                  <a:moveTo>
                    <a:pt x="711343" y="78011"/>
                  </a:moveTo>
                  <a:lnTo>
                    <a:pt x="2306" y="833879"/>
                  </a:lnTo>
                  <a:lnTo>
                    <a:pt x="0" y="838494"/>
                  </a:lnTo>
                  <a:lnTo>
                    <a:pt x="0" y="845417"/>
                  </a:lnTo>
                  <a:lnTo>
                    <a:pt x="4613" y="850032"/>
                  </a:lnTo>
                  <a:lnTo>
                    <a:pt x="13386" y="850032"/>
                  </a:lnTo>
                  <a:lnTo>
                    <a:pt x="15693" y="847724"/>
                  </a:lnTo>
                  <a:lnTo>
                    <a:pt x="724348" y="90632"/>
                  </a:lnTo>
                  <a:lnTo>
                    <a:pt x="711343" y="78011"/>
                  </a:lnTo>
                  <a:close/>
                </a:path>
                <a:path w="795020" h="850264">
                  <a:moveTo>
                    <a:pt x="777336" y="59579"/>
                  </a:moveTo>
                  <a:lnTo>
                    <a:pt x="728924" y="59579"/>
                  </a:lnTo>
                  <a:lnTo>
                    <a:pt x="733462" y="61848"/>
                  </a:lnTo>
                  <a:lnTo>
                    <a:pt x="735731" y="61848"/>
                  </a:lnTo>
                  <a:lnTo>
                    <a:pt x="738189" y="66577"/>
                  </a:lnTo>
                  <a:lnTo>
                    <a:pt x="740458" y="68846"/>
                  </a:lnTo>
                  <a:lnTo>
                    <a:pt x="740458" y="73386"/>
                  </a:lnTo>
                  <a:lnTo>
                    <a:pt x="738189" y="75845"/>
                  </a:lnTo>
                  <a:lnTo>
                    <a:pt x="724348" y="90632"/>
                  </a:lnTo>
                  <a:lnTo>
                    <a:pt x="758420" y="123697"/>
                  </a:lnTo>
                  <a:lnTo>
                    <a:pt x="777336" y="59579"/>
                  </a:lnTo>
                  <a:close/>
                </a:path>
                <a:path w="795020" h="850264">
                  <a:moveTo>
                    <a:pt x="728924" y="59579"/>
                  </a:moveTo>
                  <a:lnTo>
                    <a:pt x="724198" y="64307"/>
                  </a:lnTo>
                  <a:lnTo>
                    <a:pt x="711343" y="78011"/>
                  </a:lnTo>
                  <a:lnTo>
                    <a:pt x="724348" y="90632"/>
                  </a:lnTo>
                  <a:lnTo>
                    <a:pt x="738189" y="75845"/>
                  </a:lnTo>
                  <a:lnTo>
                    <a:pt x="740458" y="73386"/>
                  </a:lnTo>
                  <a:lnTo>
                    <a:pt x="740458" y="68846"/>
                  </a:lnTo>
                  <a:lnTo>
                    <a:pt x="738189" y="66577"/>
                  </a:lnTo>
                  <a:lnTo>
                    <a:pt x="735731" y="61848"/>
                  </a:lnTo>
                  <a:lnTo>
                    <a:pt x="733462" y="61848"/>
                  </a:lnTo>
                  <a:lnTo>
                    <a:pt x="728924" y="59579"/>
                  </a:lnTo>
                  <a:close/>
                </a:path>
                <a:path w="795020" h="850264">
                  <a:moveTo>
                    <a:pt x="794912" y="0"/>
                  </a:moveTo>
                  <a:lnTo>
                    <a:pt x="676172" y="43880"/>
                  </a:lnTo>
                  <a:lnTo>
                    <a:pt x="711343" y="78011"/>
                  </a:lnTo>
                  <a:lnTo>
                    <a:pt x="724198" y="64307"/>
                  </a:lnTo>
                  <a:lnTo>
                    <a:pt x="728924" y="59579"/>
                  </a:lnTo>
                  <a:lnTo>
                    <a:pt x="777336" y="59579"/>
                  </a:lnTo>
                  <a:lnTo>
                    <a:pt x="7949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214989" y="2163752"/>
              <a:ext cx="795020" cy="850265"/>
            </a:xfrm>
            <a:custGeom>
              <a:avLst/>
              <a:gdLst/>
              <a:ahLst/>
              <a:cxnLst/>
              <a:rect l="l" t="t" r="r" b="b"/>
              <a:pathLst>
                <a:path w="795020" h="850264">
                  <a:moveTo>
                    <a:pt x="2306" y="833879"/>
                  </a:moveTo>
                  <a:lnTo>
                    <a:pt x="724198" y="64307"/>
                  </a:lnTo>
                  <a:lnTo>
                    <a:pt x="726656" y="61848"/>
                  </a:lnTo>
                  <a:lnTo>
                    <a:pt x="728924" y="59579"/>
                  </a:lnTo>
                  <a:lnTo>
                    <a:pt x="733462" y="61848"/>
                  </a:lnTo>
                  <a:lnTo>
                    <a:pt x="735731" y="61848"/>
                  </a:lnTo>
                  <a:lnTo>
                    <a:pt x="738189" y="66577"/>
                  </a:lnTo>
                  <a:lnTo>
                    <a:pt x="740458" y="68846"/>
                  </a:lnTo>
                  <a:lnTo>
                    <a:pt x="740458" y="73386"/>
                  </a:lnTo>
                  <a:lnTo>
                    <a:pt x="738189" y="75845"/>
                  </a:lnTo>
                  <a:lnTo>
                    <a:pt x="15693" y="847724"/>
                  </a:lnTo>
                  <a:lnTo>
                    <a:pt x="13386" y="850032"/>
                  </a:lnTo>
                  <a:lnTo>
                    <a:pt x="9226" y="850032"/>
                  </a:lnTo>
                  <a:lnTo>
                    <a:pt x="4613" y="850032"/>
                  </a:lnTo>
                  <a:lnTo>
                    <a:pt x="2306" y="847724"/>
                  </a:lnTo>
                  <a:lnTo>
                    <a:pt x="0" y="845417"/>
                  </a:lnTo>
                  <a:lnTo>
                    <a:pt x="0" y="840802"/>
                  </a:lnTo>
                  <a:lnTo>
                    <a:pt x="0" y="838494"/>
                  </a:lnTo>
                  <a:lnTo>
                    <a:pt x="2306" y="833879"/>
                  </a:lnTo>
                  <a:close/>
                </a:path>
                <a:path w="795020" h="850264">
                  <a:moveTo>
                    <a:pt x="676172" y="43880"/>
                  </a:moveTo>
                  <a:lnTo>
                    <a:pt x="794912" y="0"/>
                  </a:lnTo>
                  <a:lnTo>
                    <a:pt x="758420" y="123697"/>
                  </a:lnTo>
                  <a:lnTo>
                    <a:pt x="676172" y="4388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307340" y="4449127"/>
            <a:ext cx="232664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Secuencia</a:t>
            </a:r>
            <a:r>
              <a:rPr dirty="0" sz="2400" spc="-30">
                <a:solidFill>
                  <a:srgbClr val="000099"/>
                </a:solidFill>
                <a:latin typeface="Arial Rounded MT Bold"/>
                <a:cs typeface="Arial Rounded MT Bold"/>
              </a:rPr>
              <a:t> cero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85800" y="5181600"/>
            <a:ext cx="2324100" cy="662305"/>
          </a:xfrm>
          <a:custGeom>
            <a:avLst/>
            <a:gdLst/>
            <a:ahLst/>
            <a:cxnLst/>
            <a:rect l="l" t="t" r="r" b="b"/>
            <a:pathLst>
              <a:path w="2324100" h="662304">
                <a:moveTo>
                  <a:pt x="2324100" y="0"/>
                </a:moveTo>
                <a:lnTo>
                  <a:pt x="0" y="0"/>
                </a:lnTo>
                <a:lnTo>
                  <a:pt x="0" y="661987"/>
                </a:lnTo>
                <a:lnTo>
                  <a:pt x="2324100" y="661987"/>
                </a:lnTo>
                <a:lnTo>
                  <a:pt x="2324100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672236" y="5203293"/>
            <a:ext cx="2325370" cy="5981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ts val="3095"/>
              </a:lnSpc>
              <a:spcBef>
                <a:spcPts val="95"/>
              </a:spcBef>
              <a:tabLst>
                <a:tab pos="632460" algn="l"/>
                <a:tab pos="1520190" algn="l"/>
              </a:tabLst>
            </a:pPr>
            <a:r>
              <a:rPr dirty="0" sz="3300" spc="90" i="1">
                <a:latin typeface="Times New Roman"/>
                <a:cs typeface="Times New Roman"/>
              </a:rPr>
              <a:t>V</a:t>
            </a:r>
            <a:r>
              <a:rPr dirty="0" sz="3300" spc="-315" i="1">
                <a:latin typeface="Times New Roman"/>
                <a:cs typeface="Times New Roman"/>
              </a:rPr>
              <a:t> </a:t>
            </a:r>
            <a:r>
              <a:rPr dirty="0" baseline="42397" sz="2850" spc="82">
                <a:latin typeface="Times New Roman"/>
                <a:cs typeface="Times New Roman"/>
              </a:rPr>
              <a:t>0	</a:t>
            </a:r>
            <a:r>
              <a:rPr dirty="0" sz="3300" spc="80">
                <a:latin typeface="Symbol"/>
                <a:cs typeface="Symbol"/>
              </a:rPr>
              <a:t></a:t>
            </a:r>
            <a:r>
              <a:rPr dirty="0" sz="3300" spc="-415">
                <a:latin typeface="Times New Roman"/>
                <a:cs typeface="Times New Roman"/>
              </a:rPr>
              <a:t> </a:t>
            </a:r>
            <a:r>
              <a:rPr dirty="0" sz="3300" spc="90" i="1">
                <a:latin typeface="Times New Roman"/>
                <a:cs typeface="Times New Roman"/>
              </a:rPr>
              <a:t>V</a:t>
            </a:r>
            <a:r>
              <a:rPr dirty="0" sz="3300" spc="-320" i="1">
                <a:latin typeface="Times New Roman"/>
                <a:cs typeface="Times New Roman"/>
              </a:rPr>
              <a:t> </a:t>
            </a:r>
            <a:r>
              <a:rPr dirty="0" baseline="42397" sz="2850" spc="82">
                <a:latin typeface="Times New Roman"/>
                <a:cs typeface="Times New Roman"/>
              </a:rPr>
              <a:t>0	</a:t>
            </a:r>
            <a:r>
              <a:rPr dirty="0" sz="3300" spc="80">
                <a:latin typeface="Symbol"/>
                <a:cs typeface="Symbol"/>
              </a:rPr>
              <a:t></a:t>
            </a:r>
            <a:r>
              <a:rPr dirty="0" sz="3300" spc="-450">
                <a:latin typeface="Times New Roman"/>
                <a:cs typeface="Times New Roman"/>
              </a:rPr>
              <a:t> </a:t>
            </a:r>
            <a:r>
              <a:rPr dirty="0" sz="3300" spc="90" i="1">
                <a:latin typeface="Times New Roman"/>
                <a:cs typeface="Times New Roman"/>
              </a:rPr>
              <a:t>V</a:t>
            </a:r>
            <a:r>
              <a:rPr dirty="0" sz="3300" spc="-370" i="1">
                <a:latin typeface="Times New Roman"/>
                <a:cs typeface="Times New Roman"/>
              </a:rPr>
              <a:t> </a:t>
            </a:r>
            <a:r>
              <a:rPr dirty="0" baseline="42397" sz="2850" spc="82">
                <a:latin typeface="Times New Roman"/>
                <a:cs typeface="Times New Roman"/>
              </a:rPr>
              <a:t>0</a:t>
            </a:r>
            <a:endParaRPr baseline="42397" sz="2850">
              <a:latin typeface="Times New Roman"/>
              <a:cs typeface="Times New Roman"/>
            </a:endParaRPr>
          </a:p>
          <a:p>
            <a:pPr marL="285750">
              <a:lnSpc>
                <a:spcPts val="1415"/>
              </a:lnSpc>
              <a:tabLst>
                <a:tab pos="1165860" algn="l"/>
                <a:tab pos="2056764" algn="l"/>
              </a:tabLst>
            </a:pPr>
            <a:r>
              <a:rPr dirty="0" sz="1900" spc="55" i="1">
                <a:latin typeface="Times New Roman"/>
                <a:cs typeface="Times New Roman"/>
              </a:rPr>
              <a:t>a	b	</a:t>
            </a:r>
            <a:r>
              <a:rPr dirty="0" sz="1900" spc="45" i="1">
                <a:latin typeface="Times New Roman"/>
                <a:cs typeface="Times New Roman"/>
              </a:rPr>
              <a:t>c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962400" y="6424612"/>
            <a:ext cx="1295400" cy="85725"/>
          </a:xfrm>
          <a:custGeom>
            <a:avLst/>
            <a:gdLst/>
            <a:ahLst/>
            <a:cxnLst/>
            <a:rect l="l" t="t" r="r" b="b"/>
            <a:pathLst>
              <a:path w="1295400" h="85725">
                <a:moveTo>
                  <a:pt x="1209675" y="0"/>
                </a:moveTo>
                <a:lnTo>
                  <a:pt x="1209675" y="85725"/>
                </a:lnTo>
                <a:lnTo>
                  <a:pt x="1266825" y="57150"/>
                </a:lnTo>
                <a:lnTo>
                  <a:pt x="1223899" y="57150"/>
                </a:lnTo>
                <a:lnTo>
                  <a:pt x="1223899" y="28575"/>
                </a:lnTo>
                <a:lnTo>
                  <a:pt x="1266825" y="28575"/>
                </a:lnTo>
                <a:lnTo>
                  <a:pt x="1209675" y="0"/>
                </a:lnTo>
                <a:close/>
              </a:path>
              <a:path w="1295400" h="85725">
                <a:moveTo>
                  <a:pt x="1209675" y="28575"/>
                </a:moveTo>
                <a:lnTo>
                  <a:pt x="0" y="28575"/>
                </a:lnTo>
                <a:lnTo>
                  <a:pt x="0" y="57150"/>
                </a:lnTo>
                <a:lnTo>
                  <a:pt x="1209675" y="57150"/>
                </a:lnTo>
                <a:lnTo>
                  <a:pt x="1209675" y="28575"/>
                </a:lnTo>
                <a:close/>
              </a:path>
              <a:path w="1295400" h="85725">
                <a:moveTo>
                  <a:pt x="1266825" y="28575"/>
                </a:moveTo>
                <a:lnTo>
                  <a:pt x="1223899" y="28575"/>
                </a:lnTo>
                <a:lnTo>
                  <a:pt x="1223899" y="57150"/>
                </a:lnTo>
                <a:lnTo>
                  <a:pt x="1266825" y="57150"/>
                </a:lnTo>
                <a:lnTo>
                  <a:pt x="1295400" y="42862"/>
                </a:lnTo>
                <a:lnTo>
                  <a:pt x="1266825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962400" y="5891212"/>
            <a:ext cx="1295400" cy="85725"/>
          </a:xfrm>
          <a:custGeom>
            <a:avLst/>
            <a:gdLst/>
            <a:ahLst/>
            <a:cxnLst/>
            <a:rect l="l" t="t" r="r" b="b"/>
            <a:pathLst>
              <a:path w="1295400" h="85725">
                <a:moveTo>
                  <a:pt x="1209675" y="0"/>
                </a:moveTo>
                <a:lnTo>
                  <a:pt x="1209675" y="85725"/>
                </a:lnTo>
                <a:lnTo>
                  <a:pt x="1266825" y="57150"/>
                </a:lnTo>
                <a:lnTo>
                  <a:pt x="1223899" y="57150"/>
                </a:lnTo>
                <a:lnTo>
                  <a:pt x="1223899" y="28575"/>
                </a:lnTo>
                <a:lnTo>
                  <a:pt x="1266825" y="28575"/>
                </a:lnTo>
                <a:lnTo>
                  <a:pt x="1209675" y="0"/>
                </a:lnTo>
                <a:close/>
              </a:path>
              <a:path w="1295400" h="85725">
                <a:moveTo>
                  <a:pt x="1209675" y="28575"/>
                </a:moveTo>
                <a:lnTo>
                  <a:pt x="0" y="28575"/>
                </a:lnTo>
                <a:lnTo>
                  <a:pt x="0" y="57150"/>
                </a:lnTo>
                <a:lnTo>
                  <a:pt x="1209675" y="57150"/>
                </a:lnTo>
                <a:lnTo>
                  <a:pt x="1209675" y="28575"/>
                </a:lnTo>
                <a:close/>
              </a:path>
              <a:path w="1295400" h="85725">
                <a:moveTo>
                  <a:pt x="1266825" y="28575"/>
                </a:moveTo>
                <a:lnTo>
                  <a:pt x="1223899" y="28575"/>
                </a:lnTo>
                <a:lnTo>
                  <a:pt x="1223899" y="57150"/>
                </a:lnTo>
                <a:lnTo>
                  <a:pt x="1266825" y="57150"/>
                </a:lnTo>
                <a:lnTo>
                  <a:pt x="1295400" y="42862"/>
                </a:lnTo>
                <a:lnTo>
                  <a:pt x="1266825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962400" y="5357748"/>
            <a:ext cx="1295400" cy="85725"/>
          </a:xfrm>
          <a:custGeom>
            <a:avLst/>
            <a:gdLst/>
            <a:ahLst/>
            <a:cxnLst/>
            <a:rect l="l" t="t" r="r" b="b"/>
            <a:pathLst>
              <a:path w="1295400" h="85725">
                <a:moveTo>
                  <a:pt x="1209675" y="0"/>
                </a:moveTo>
                <a:lnTo>
                  <a:pt x="1209675" y="85725"/>
                </a:lnTo>
                <a:lnTo>
                  <a:pt x="1266909" y="57150"/>
                </a:lnTo>
                <a:lnTo>
                  <a:pt x="1223899" y="57150"/>
                </a:lnTo>
                <a:lnTo>
                  <a:pt x="1223899" y="28575"/>
                </a:lnTo>
                <a:lnTo>
                  <a:pt x="1266740" y="28575"/>
                </a:lnTo>
                <a:lnTo>
                  <a:pt x="1209675" y="0"/>
                </a:lnTo>
                <a:close/>
              </a:path>
              <a:path w="1295400" h="85725">
                <a:moveTo>
                  <a:pt x="1209675" y="28575"/>
                </a:moveTo>
                <a:lnTo>
                  <a:pt x="0" y="28575"/>
                </a:lnTo>
                <a:lnTo>
                  <a:pt x="0" y="57150"/>
                </a:lnTo>
                <a:lnTo>
                  <a:pt x="1209675" y="57150"/>
                </a:lnTo>
                <a:lnTo>
                  <a:pt x="1209675" y="28575"/>
                </a:lnTo>
                <a:close/>
              </a:path>
              <a:path w="1295400" h="85725">
                <a:moveTo>
                  <a:pt x="1266740" y="28575"/>
                </a:moveTo>
                <a:lnTo>
                  <a:pt x="1223899" y="28575"/>
                </a:lnTo>
                <a:lnTo>
                  <a:pt x="1223899" y="57150"/>
                </a:lnTo>
                <a:lnTo>
                  <a:pt x="1266909" y="57150"/>
                </a:lnTo>
                <a:lnTo>
                  <a:pt x="1295400" y="42925"/>
                </a:lnTo>
                <a:lnTo>
                  <a:pt x="1266740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5544120" y="5272786"/>
            <a:ext cx="123189" cy="2641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550" spc="-10" i="1">
                <a:latin typeface="Times New Roman"/>
                <a:cs typeface="Times New Roman"/>
              </a:rPr>
              <a:t>a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16034" y="4886145"/>
            <a:ext cx="447675" cy="438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4691" sz="4050" spc="-52" i="1">
                <a:latin typeface="Times New Roman"/>
                <a:cs typeface="Times New Roman"/>
              </a:rPr>
              <a:t>V</a:t>
            </a:r>
            <a:r>
              <a:rPr dirty="0" baseline="-24691" sz="4050" spc="-307" i="1">
                <a:latin typeface="Times New Roman"/>
                <a:cs typeface="Times New Roman"/>
              </a:rPr>
              <a:t> </a:t>
            </a:r>
            <a:r>
              <a:rPr dirty="0" sz="1550" spc="-10">
                <a:latin typeface="Times New Roman"/>
                <a:cs typeface="Times New Roman"/>
              </a:rPr>
              <a:t>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16034" y="5453583"/>
            <a:ext cx="447675" cy="438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4691" sz="4050" spc="-52" i="1">
                <a:latin typeface="Times New Roman"/>
                <a:cs typeface="Times New Roman"/>
              </a:rPr>
              <a:t>V</a:t>
            </a:r>
            <a:r>
              <a:rPr dirty="0" baseline="-24691" sz="4050" spc="-307" i="1">
                <a:latin typeface="Times New Roman"/>
                <a:cs typeface="Times New Roman"/>
              </a:rPr>
              <a:t> </a:t>
            </a:r>
            <a:r>
              <a:rPr dirty="0" sz="1550" spc="-10">
                <a:latin typeface="Times New Roman"/>
                <a:cs typeface="Times New Roman"/>
              </a:rPr>
              <a:t>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90634" y="5840224"/>
            <a:ext cx="498475" cy="83185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59079">
              <a:lnSpc>
                <a:spcPts val="1635"/>
              </a:lnSpc>
              <a:spcBef>
                <a:spcPts val="114"/>
              </a:spcBef>
            </a:pPr>
            <a:r>
              <a:rPr dirty="0" sz="1550" spc="-10" i="1">
                <a:latin typeface="Times New Roman"/>
                <a:cs typeface="Times New Roman"/>
              </a:rPr>
              <a:t>b</a:t>
            </a:r>
            <a:endParaRPr sz="1550">
              <a:latin typeface="Times New Roman"/>
              <a:cs typeface="Times New Roman"/>
            </a:endParaRPr>
          </a:p>
          <a:p>
            <a:pPr marL="63500">
              <a:lnSpc>
                <a:spcPts val="2925"/>
              </a:lnSpc>
            </a:pPr>
            <a:r>
              <a:rPr dirty="0" baseline="-24691" sz="4050" spc="-52" i="1">
                <a:latin typeface="Times New Roman"/>
                <a:cs typeface="Times New Roman"/>
              </a:rPr>
              <a:t>V</a:t>
            </a:r>
            <a:r>
              <a:rPr dirty="0" baseline="-24691" sz="4050" spc="-284" i="1">
                <a:latin typeface="Times New Roman"/>
                <a:cs typeface="Times New Roman"/>
              </a:rPr>
              <a:t> </a:t>
            </a:r>
            <a:r>
              <a:rPr dirty="0" sz="1550" spc="-10">
                <a:latin typeface="Times New Roman"/>
                <a:cs typeface="Times New Roman"/>
              </a:rPr>
              <a:t>0</a:t>
            </a:r>
            <a:endParaRPr sz="1550">
              <a:latin typeface="Times New Roman"/>
              <a:cs typeface="Times New Roman"/>
            </a:endParaRPr>
          </a:p>
          <a:p>
            <a:pPr marL="262890">
              <a:lnSpc>
                <a:spcPts val="1764"/>
              </a:lnSpc>
            </a:pPr>
            <a:r>
              <a:rPr dirty="0" sz="1550" spc="-10" i="1">
                <a:latin typeface="Times New Roman"/>
                <a:cs typeface="Times New Roman"/>
              </a:rPr>
              <a:t>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638800" y="4953000"/>
            <a:ext cx="381000" cy="457200"/>
          </a:xfrm>
          <a:custGeom>
            <a:avLst/>
            <a:gdLst/>
            <a:ahLst/>
            <a:cxnLst/>
            <a:rect l="l" t="t" r="r" b="b"/>
            <a:pathLst>
              <a:path w="381000" h="457200">
                <a:moveTo>
                  <a:pt x="0" y="0"/>
                </a:moveTo>
                <a:lnTo>
                  <a:pt x="44436" y="3076"/>
                </a:lnTo>
                <a:lnTo>
                  <a:pt x="87365" y="12076"/>
                </a:lnTo>
                <a:lnTo>
                  <a:pt x="128502" y="26657"/>
                </a:lnTo>
                <a:lnTo>
                  <a:pt x="167562" y="46475"/>
                </a:lnTo>
                <a:lnTo>
                  <a:pt x="204257" y="71187"/>
                </a:lnTo>
                <a:lnTo>
                  <a:pt x="238303" y="100450"/>
                </a:lnTo>
                <a:lnTo>
                  <a:pt x="269414" y="133921"/>
                </a:lnTo>
                <a:lnTo>
                  <a:pt x="297304" y="171256"/>
                </a:lnTo>
                <a:lnTo>
                  <a:pt x="321687" y="212113"/>
                </a:lnTo>
                <a:lnTo>
                  <a:pt x="342277" y="256147"/>
                </a:lnTo>
                <a:lnTo>
                  <a:pt x="358790" y="303016"/>
                </a:lnTo>
                <a:lnTo>
                  <a:pt x="370938" y="352377"/>
                </a:lnTo>
                <a:lnTo>
                  <a:pt x="378436" y="403886"/>
                </a:lnTo>
                <a:lnTo>
                  <a:pt x="381000" y="4572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486400" y="4910073"/>
            <a:ext cx="152400" cy="85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1247775"/>
            <a:ext cx="753872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074420" algn="l"/>
                <a:tab pos="1587500" algn="l"/>
                <a:tab pos="2153920" algn="l"/>
                <a:tab pos="2438400" algn="l"/>
                <a:tab pos="3226435" algn="l"/>
                <a:tab pos="3762375" algn="l"/>
                <a:tab pos="4150995" algn="l"/>
                <a:tab pos="4745355" algn="l"/>
                <a:tab pos="5241290" algn="l"/>
                <a:tab pos="5782310" algn="l"/>
                <a:tab pos="5833110" algn="l"/>
                <a:tab pos="6155690" algn="l"/>
                <a:tab pos="6216650" algn="l"/>
                <a:tab pos="7009130" algn="l"/>
                <a:tab pos="7360284" algn="l"/>
              </a:tabLst>
            </a:pPr>
            <a:r>
              <a:rPr dirty="0" sz="2400" spc="-5">
                <a:latin typeface="Arial Rounded MT Bold"/>
                <a:cs typeface="Arial Rounded MT Bold"/>
              </a:rPr>
              <a:t>A</a:t>
            </a:r>
            <a:r>
              <a:rPr dirty="0" sz="2400" spc="-15">
                <a:latin typeface="Arial Rounded MT Bold"/>
                <a:cs typeface="Arial Rounded MT Bold"/>
              </a:rPr>
              <a:t>h</a:t>
            </a:r>
            <a:r>
              <a:rPr dirty="0" sz="2400" spc="-10">
                <a:latin typeface="Arial Rounded MT Bold"/>
                <a:cs typeface="Arial Rounded MT Bold"/>
              </a:rPr>
              <a:t>o</a:t>
            </a:r>
            <a:r>
              <a:rPr dirty="0" sz="2400" spc="-55">
                <a:latin typeface="Arial Rounded MT Bold"/>
                <a:cs typeface="Arial Rounded MT Bold"/>
              </a:rPr>
              <a:t>r</a:t>
            </a:r>
            <a:r>
              <a:rPr dirty="0" sz="2400">
                <a:latin typeface="Arial Rounded MT Bold"/>
                <a:cs typeface="Arial Rounded MT Bold"/>
              </a:rPr>
              <a:t>a	deja</a:t>
            </a:r>
            <a:r>
              <a:rPr dirty="0" sz="2400" spc="-15">
                <a:latin typeface="Arial Rounded MT Bold"/>
                <a:cs typeface="Arial Rounded MT Bold"/>
              </a:rPr>
              <a:t>n</a:t>
            </a:r>
            <a:r>
              <a:rPr dirty="0" sz="2400" spc="15">
                <a:latin typeface="Arial Rounded MT Bold"/>
                <a:cs typeface="Arial Rounded MT Bold"/>
              </a:rPr>
              <a:t>d</a:t>
            </a:r>
            <a:r>
              <a:rPr dirty="0" sz="2400">
                <a:latin typeface="Arial Rounded MT Bold"/>
                <a:cs typeface="Arial Rounded MT Bold"/>
              </a:rPr>
              <a:t>o	</a:t>
            </a:r>
            <a:r>
              <a:rPr dirty="0" sz="2400" spc="15">
                <a:latin typeface="Arial Rounded MT Bold"/>
                <a:cs typeface="Arial Rounded MT Bold"/>
              </a:rPr>
              <a:t>s</a:t>
            </a:r>
            <a:r>
              <a:rPr dirty="0" sz="2400" spc="-10">
                <a:latin typeface="Arial Rounded MT Bold"/>
                <a:cs typeface="Arial Rounded MT Bold"/>
              </a:rPr>
              <a:t>ó</a:t>
            </a:r>
            <a:r>
              <a:rPr dirty="0" sz="2400" spc="5">
                <a:latin typeface="Arial Rounded MT Bold"/>
                <a:cs typeface="Arial Rounded MT Bold"/>
              </a:rPr>
              <a:t>l</a:t>
            </a:r>
            <a:r>
              <a:rPr dirty="0" sz="2400">
                <a:latin typeface="Arial Rounded MT Bold"/>
                <a:cs typeface="Arial Rounded MT Bold"/>
              </a:rPr>
              <a:t>o	</a:t>
            </a:r>
            <a:r>
              <a:rPr dirty="0" sz="2400" spc="-10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n	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 spc="-5">
                <a:latin typeface="Arial Rounded MT Bold"/>
                <a:cs typeface="Arial Rounded MT Bold"/>
              </a:rPr>
              <a:t>érm</a:t>
            </a:r>
            <a:r>
              <a:rPr dirty="0" sz="2400" spc="5">
                <a:latin typeface="Arial Rounded MT Bold"/>
                <a:cs typeface="Arial Rounded MT Bold"/>
              </a:rPr>
              <a:t>i</a:t>
            </a:r>
            <a:r>
              <a:rPr dirty="0" sz="2400" spc="-10">
                <a:latin typeface="Arial Rounded MT Bold"/>
                <a:cs typeface="Arial Rounded MT Bold"/>
              </a:rPr>
              <a:t>no</a:t>
            </a:r>
            <a:r>
              <a:rPr dirty="0" sz="2400">
                <a:latin typeface="Arial Rounded MT Bold"/>
                <a:cs typeface="Arial Rounded MT Bold"/>
              </a:rPr>
              <a:t>s	de	</a:t>
            </a:r>
            <a:r>
              <a:rPr dirty="0" sz="2400" spc="5">
                <a:latin typeface="Arial Rounded MT Bold"/>
                <a:cs typeface="Arial Rounded MT Bold"/>
              </a:rPr>
              <a:t>l</a:t>
            </a:r>
            <a:r>
              <a:rPr dirty="0" sz="2400">
                <a:latin typeface="Arial Rounded MT Bold"/>
                <a:cs typeface="Arial Rounded MT Bold"/>
              </a:rPr>
              <a:t>a		</a:t>
            </a:r>
            <a:r>
              <a:rPr dirty="0" sz="2400" spc="-40">
                <a:latin typeface="Arial Rounded MT Bold"/>
                <a:cs typeface="Arial Rounded MT Bold"/>
              </a:rPr>
              <a:t>f</a:t>
            </a:r>
            <a:r>
              <a:rPr dirty="0" sz="2400" spc="-5">
                <a:latin typeface="Arial Rounded MT Bold"/>
                <a:cs typeface="Arial Rounded MT Bold"/>
              </a:rPr>
              <a:t>as</a:t>
            </a:r>
            <a:r>
              <a:rPr dirty="0" sz="2400">
                <a:latin typeface="Arial Rounded MT Bold"/>
                <a:cs typeface="Arial Rounded MT Bold"/>
              </a:rPr>
              <a:t>e	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a	</a:t>
            </a:r>
            <a:r>
              <a:rPr dirty="0" sz="2400">
                <a:latin typeface="Arial Rounded MT Bold"/>
                <a:cs typeface="Arial Rounded MT Bold"/>
              </a:rPr>
              <a:t>y  </a:t>
            </a:r>
            <a:r>
              <a:rPr dirty="0" sz="2400" spc="-10">
                <a:latin typeface="Arial Rounded MT Bold"/>
                <a:cs typeface="Arial Rounded MT Bold"/>
              </a:rPr>
              <a:t>ut</a:t>
            </a:r>
            <a:r>
              <a:rPr dirty="0" sz="2400" spc="5">
                <a:latin typeface="Arial Rounded MT Bold"/>
                <a:cs typeface="Arial Rounded MT Bold"/>
              </a:rPr>
              <a:t>iliz</a:t>
            </a:r>
            <a:r>
              <a:rPr dirty="0" sz="2400" spc="-5">
                <a:latin typeface="Arial Rounded MT Bold"/>
                <a:cs typeface="Arial Rounded MT Bold"/>
              </a:rPr>
              <a:t>a</a:t>
            </a:r>
            <a:r>
              <a:rPr dirty="0" sz="2400" spc="-15">
                <a:latin typeface="Arial Rounded MT Bold"/>
                <a:cs typeface="Arial Rounded MT Bold"/>
              </a:rPr>
              <a:t>n</a:t>
            </a:r>
            <a:r>
              <a:rPr dirty="0" sz="2400">
                <a:latin typeface="Arial Rounded MT Bold"/>
                <a:cs typeface="Arial Rounded MT Bold"/>
              </a:rPr>
              <a:t>do	</a:t>
            </a:r>
            <a:r>
              <a:rPr dirty="0" sz="2400" spc="5">
                <a:latin typeface="Arial Rounded MT Bold"/>
                <a:cs typeface="Arial Rounded MT Bold"/>
              </a:rPr>
              <a:t>l</a:t>
            </a:r>
            <a:r>
              <a:rPr dirty="0" sz="2400" spc="-5">
                <a:latin typeface="Arial Rounded MT Bold"/>
                <a:cs typeface="Arial Rounded MT Bold"/>
              </a:rPr>
              <a:t>a</a:t>
            </a:r>
            <a:r>
              <a:rPr dirty="0" sz="2400">
                <a:latin typeface="Arial Rounded MT Bold"/>
                <a:cs typeface="Arial Rounded MT Bold"/>
              </a:rPr>
              <a:t>s	p</a:t>
            </a:r>
            <a:r>
              <a:rPr dirty="0" sz="2400" spc="-75">
                <a:latin typeface="Arial Rounded MT Bold"/>
                <a:cs typeface="Arial Rounded MT Bold"/>
              </a:rPr>
              <a:t>r</a:t>
            </a:r>
            <a:r>
              <a:rPr dirty="0" sz="2400" spc="-10">
                <a:latin typeface="Arial Rounded MT Bold"/>
                <a:cs typeface="Arial Rounded MT Bold"/>
              </a:rPr>
              <a:t>o</a:t>
            </a:r>
            <a:r>
              <a:rPr dirty="0" sz="2400">
                <a:latin typeface="Arial Rounded MT Bold"/>
                <a:cs typeface="Arial Rounded MT Bold"/>
              </a:rPr>
              <a:t>p</a:t>
            </a:r>
            <a:r>
              <a:rPr dirty="0" sz="2400" spc="5">
                <a:latin typeface="Arial Rounded MT Bold"/>
                <a:cs typeface="Arial Rounded MT Bold"/>
              </a:rPr>
              <a:t>i</a:t>
            </a:r>
            <a:r>
              <a:rPr dirty="0" sz="2400" spc="-5">
                <a:latin typeface="Arial Rounded MT Bold"/>
                <a:cs typeface="Arial Rounded MT Bold"/>
              </a:rPr>
              <a:t>ed</a:t>
            </a:r>
            <a:r>
              <a:rPr dirty="0" sz="2400" spc="-15">
                <a:latin typeface="Arial Rounded MT Bold"/>
                <a:cs typeface="Arial Rounded MT Bold"/>
              </a:rPr>
              <a:t>a</a:t>
            </a:r>
            <a:r>
              <a:rPr dirty="0" sz="2400">
                <a:latin typeface="Arial Rounded MT Bold"/>
                <a:cs typeface="Arial Rounded MT Bold"/>
              </a:rPr>
              <a:t>des	del	</a:t>
            </a:r>
            <a:r>
              <a:rPr dirty="0" sz="2400" spc="-25">
                <a:latin typeface="Arial Rounded MT Bold"/>
                <a:cs typeface="Arial Rounded MT Bold"/>
              </a:rPr>
              <a:t>v</a:t>
            </a: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 spc="-15">
                <a:latin typeface="Arial Rounded MT Bold"/>
                <a:cs typeface="Arial Rounded MT Bold"/>
              </a:rPr>
              <a:t>c</a:t>
            </a:r>
            <a:r>
              <a:rPr dirty="0" sz="2400" spc="5">
                <a:latin typeface="Arial Rounded MT Bold"/>
                <a:cs typeface="Arial Rounded MT Bold"/>
              </a:rPr>
              <a:t>t</a:t>
            </a:r>
            <a:r>
              <a:rPr dirty="0" sz="2400" spc="-10">
                <a:latin typeface="Arial Rounded MT Bold"/>
                <a:cs typeface="Arial Rounded MT Bold"/>
              </a:rPr>
              <a:t>o</a:t>
            </a:r>
            <a:r>
              <a:rPr dirty="0" sz="2400">
                <a:latin typeface="Arial Rounded MT Bold"/>
                <a:cs typeface="Arial Rounded MT Bold"/>
              </a:rPr>
              <a:t>r		u	</a:t>
            </a:r>
            <a:r>
              <a:rPr dirty="0" sz="2400" spc="-10">
                <a:latin typeface="Arial Rounded MT Bold"/>
                <a:cs typeface="Arial Rounded MT Bold"/>
              </a:rPr>
              <a:t>o</a:t>
            </a:r>
            <a:r>
              <a:rPr dirty="0" sz="2400">
                <a:latin typeface="Arial Rounded MT Bold"/>
                <a:cs typeface="Arial Rounded MT Bold"/>
              </a:rPr>
              <a:t>pe</a:t>
            </a:r>
            <a:r>
              <a:rPr dirty="0" sz="2400" spc="-60">
                <a:latin typeface="Arial Rounded MT Bold"/>
                <a:cs typeface="Arial Rounded MT Bold"/>
              </a:rPr>
              <a:t>r</a:t>
            </a:r>
            <a:r>
              <a:rPr dirty="0" sz="2400" spc="-5">
                <a:latin typeface="Arial Rounded MT Bold"/>
                <a:cs typeface="Arial Rounded MT Bold"/>
              </a:rPr>
              <a:t>ador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979231"/>
            <a:ext cx="48577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“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a</a:t>
            </a:r>
            <a:r>
              <a:rPr dirty="0" sz="2400">
                <a:latin typeface="Arial Rounded MT Bold"/>
                <a:cs typeface="Arial Rounded MT Bold"/>
              </a:rPr>
              <a:t>”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25700" y="2205101"/>
            <a:ext cx="3670300" cy="2062480"/>
          </a:xfrm>
          <a:custGeom>
            <a:avLst/>
            <a:gdLst/>
            <a:ahLst/>
            <a:cxnLst/>
            <a:rect l="l" t="t" r="r" b="b"/>
            <a:pathLst>
              <a:path w="3670300" h="2062479">
                <a:moveTo>
                  <a:pt x="3670300" y="0"/>
                </a:moveTo>
                <a:lnTo>
                  <a:pt x="0" y="0"/>
                </a:lnTo>
                <a:lnTo>
                  <a:pt x="0" y="2062099"/>
                </a:lnTo>
                <a:lnTo>
                  <a:pt x="3670300" y="2062099"/>
                </a:lnTo>
                <a:lnTo>
                  <a:pt x="36703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386924" y="2232272"/>
            <a:ext cx="3661410" cy="19907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63500">
              <a:lnSpc>
                <a:spcPts val="3105"/>
              </a:lnSpc>
              <a:spcBef>
                <a:spcPts val="110"/>
              </a:spcBef>
              <a:tabLst>
                <a:tab pos="579120" algn="l"/>
              </a:tabLst>
            </a:pPr>
            <a:r>
              <a:rPr dirty="0" sz="3300" spc="35" i="1">
                <a:latin typeface="Times New Roman"/>
                <a:cs typeface="Times New Roman"/>
              </a:rPr>
              <a:t>V	</a:t>
            </a:r>
            <a:r>
              <a:rPr dirty="0" sz="3300" spc="30">
                <a:latin typeface="Symbol"/>
                <a:cs typeface="Symbol"/>
              </a:rPr>
              <a:t></a:t>
            </a:r>
            <a:r>
              <a:rPr dirty="0" sz="3300" spc="-390">
                <a:latin typeface="Times New Roman"/>
                <a:cs typeface="Times New Roman"/>
              </a:rPr>
              <a:t> </a:t>
            </a:r>
            <a:r>
              <a:rPr dirty="0" sz="3300" spc="35" i="1">
                <a:latin typeface="Times New Roman"/>
                <a:cs typeface="Times New Roman"/>
              </a:rPr>
              <a:t>V</a:t>
            </a:r>
            <a:r>
              <a:rPr dirty="0" sz="3300" spc="-285" i="1">
                <a:latin typeface="Times New Roman"/>
                <a:cs typeface="Times New Roman"/>
              </a:rPr>
              <a:t> </a:t>
            </a:r>
            <a:r>
              <a:rPr dirty="0" baseline="43859" sz="2850" spc="30">
                <a:latin typeface="Times New Roman"/>
                <a:cs typeface="Times New Roman"/>
              </a:rPr>
              <a:t>0</a:t>
            </a:r>
            <a:r>
              <a:rPr dirty="0" baseline="43859" sz="2850" spc="600">
                <a:latin typeface="Times New Roman"/>
                <a:cs typeface="Times New Roman"/>
              </a:rPr>
              <a:t> </a:t>
            </a:r>
            <a:r>
              <a:rPr dirty="0" sz="3300" spc="30">
                <a:latin typeface="Symbol"/>
                <a:cs typeface="Symbol"/>
              </a:rPr>
              <a:t></a:t>
            </a:r>
            <a:r>
              <a:rPr dirty="0" sz="3300" spc="-540">
                <a:latin typeface="Times New Roman"/>
                <a:cs typeface="Times New Roman"/>
              </a:rPr>
              <a:t> </a:t>
            </a:r>
            <a:r>
              <a:rPr dirty="0" sz="3300" spc="35" i="1">
                <a:latin typeface="Times New Roman"/>
                <a:cs typeface="Times New Roman"/>
              </a:rPr>
              <a:t>V</a:t>
            </a:r>
            <a:r>
              <a:rPr dirty="0" sz="3300" spc="-465" i="1">
                <a:latin typeface="Times New Roman"/>
                <a:cs typeface="Times New Roman"/>
              </a:rPr>
              <a:t> </a:t>
            </a:r>
            <a:r>
              <a:rPr dirty="0" baseline="43859" sz="2850" spc="30">
                <a:latin typeface="Times New Roman"/>
                <a:cs typeface="Times New Roman"/>
              </a:rPr>
              <a:t>1</a:t>
            </a:r>
            <a:r>
              <a:rPr dirty="0" baseline="43859" sz="2850" spc="375">
                <a:latin typeface="Times New Roman"/>
                <a:cs typeface="Times New Roman"/>
              </a:rPr>
              <a:t> </a:t>
            </a:r>
            <a:r>
              <a:rPr dirty="0" sz="3300" spc="30">
                <a:latin typeface="Symbol"/>
                <a:cs typeface="Symbol"/>
              </a:rPr>
              <a:t></a:t>
            </a:r>
            <a:r>
              <a:rPr dirty="0" sz="3300" spc="-540">
                <a:latin typeface="Times New Roman"/>
                <a:cs typeface="Times New Roman"/>
              </a:rPr>
              <a:t> </a:t>
            </a:r>
            <a:r>
              <a:rPr dirty="0" sz="3300" spc="35" i="1">
                <a:latin typeface="Times New Roman"/>
                <a:cs typeface="Times New Roman"/>
              </a:rPr>
              <a:t>V</a:t>
            </a:r>
            <a:r>
              <a:rPr dirty="0" sz="3300" spc="-254" i="1">
                <a:latin typeface="Times New Roman"/>
                <a:cs typeface="Times New Roman"/>
              </a:rPr>
              <a:t> </a:t>
            </a:r>
            <a:r>
              <a:rPr dirty="0" baseline="43859" sz="2850" spc="30">
                <a:latin typeface="Times New Roman"/>
                <a:cs typeface="Times New Roman"/>
              </a:rPr>
              <a:t>2</a:t>
            </a:r>
            <a:endParaRPr baseline="43859" sz="2850">
              <a:latin typeface="Times New Roman"/>
              <a:cs typeface="Times New Roman"/>
            </a:endParaRPr>
          </a:p>
          <a:p>
            <a:pPr marL="307975">
              <a:lnSpc>
                <a:spcPts val="1425"/>
              </a:lnSpc>
              <a:tabLst>
                <a:tab pos="1115060" algn="l"/>
                <a:tab pos="1954530" algn="l"/>
                <a:tab pos="2751455" algn="l"/>
              </a:tabLst>
            </a:pPr>
            <a:r>
              <a:rPr dirty="0" sz="1900" spc="20" i="1">
                <a:latin typeface="Times New Roman"/>
                <a:cs typeface="Times New Roman"/>
              </a:rPr>
              <a:t>a	a	a	a</a:t>
            </a:r>
            <a:endParaRPr sz="1900">
              <a:latin typeface="Times New Roman"/>
              <a:cs typeface="Times New Roman"/>
            </a:endParaRPr>
          </a:p>
          <a:p>
            <a:pPr marL="63500">
              <a:lnSpc>
                <a:spcPts val="3105"/>
              </a:lnSpc>
              <a:spcBef>
                <a:spcPts val="930"/>
              </a:spcBef>
              <a:tabLst>
                <a:tab pos="567690" algn="l"/>
              </a:tabLst>
            </a:pPr>
            <a:r>
              <a:rPr dirty="0" sz="3300" spc="35" i="1">
                <a:latin typeface="Times New Roman"/>
                <a:cs typeface="Times New Roman"/>
              </a:rPr>
              <a:t>V	</a:t>
            </a:r>
            <a:r>
              <a:rPr dirty="0" sz="3300" spc="30">
                <a:latin typeface="Symbol"/>
                <a:cs typeface="Symbol"/>
              </a:rPr>
              <a:t></a:t>
            </a:r>
            <a:r>
              <a:rPr dirty="0" sz="3300" spc="-385">
                <a:latin typeface="Times New Roman"/>
                <a:cs typeface="Times New Roman"/>
              </a:rPr>
              <a:t> </a:t>
            </a:r>
            <a:r>
              <a:rPr dirty="0" sz="3300" spc="35" i="1">
                <a:latin typeface="Times New Roman"/>
                <a:cs typeface="Times New Roman"/>
              </a:rPr>
              <a:t>V</a:t>
            </a:r>
            <a:r>
              <a:rPr dirty="0" sz="3300" spc="-285" i="1">
                <a:latin typeface="Times New Roman"/>
                <a:cs typeface="Times New Roman"/>
              </a:rPr>
              <a:t> </a:t>
            </a:r>
            <a:r>
              <a:rPr dirty="0" baseline="43859" sz="2850" spc="30">
                <a:latin typeface="Times New Roman"/>
                <a:cs typeface="Times New Roman"/>
              </a:rPr>
              <a:t>0</a:t>
            </a:r>
            <a:r>
              <a:rPr dirty="0" baseline="43859" sz="2850" spc="607">
                <a:latin typeface="Times New Roman"/>
                <a:cs typeface="Times New Roman"/>
              </a:rPr>
              <a:t> </a:t>
            </a:r>
            <a:r>
              <a:rPr dirty="0" sz="3300" spc="30">
                <a:latin typeface="Symbol"/>
                <a:cs typeface="Symbol"/>
              </a:rPr>
              <a:t></a:t>
            </a:r>
            <a:r>
              <a:rPr dirty="0" sz="3300" spc="-235">
                <a:latin typeface="Times New Roman"/>
                <a:cs typeface="Times New Roman"/>
              </a:rPr>
              <a:t> </a:t>
            </a:r>
            <a:r>
              <a:rPr dirty="0" sz="3300" spc="30" i="1">
                <a:latin typeface="Times New Roman"/>
                <a:cs typeface="Times New Roman"/>
              </a:rPr>
              <a:t>a</a:t>
            </a:r>
            <a:r>
              <a:rPr dirty="0" baseline="43859" sz="2850" spc="44">
                <a:latin typeface="Times New Roman"/>
                <a:cs typeface="Times New Roman"/>
              </a:rPr>
              <a:t>2</a:t>
            </a:r>
            <a:r>
              <a:rPr dirty="0" sz="3300" spc="30" i="1">
                <a:latin typeface="Times New Roman"/>
                <a:cs typeface="Times New Roman"/>
              </a:rPr>
              <a:t>V</a:t>
            </a:r>
            <a:r>
              <a:rPr dirty="0" sz="3300" spc="-455" i="1">
                <a:latin typeface="Times New Roman"/>
                <a:cs typeface="Times New Roman"/>
              </a:rPr>
              <a:t> </a:t>
            </a:r>
            <a:r>
              <a:rPr dirty="0" baseline="43859" sz="2850" spc="30">
                <a:latin typeface="Times New Roman"/>
                <a:cs typeface="Times New Roman"/>
              </a:rPr>
              <a:t>1</a:t>
            </a:r>
            <a:r>
              <a:rPr dirty="0" baseline="43859" sz="2850" spc="390">
                <a:latin typeface="Times New Roman"/>
                <a:cs typeface="Times New Roman"/>
              </a:rPr>
              <a:t> </a:t>
            </a:r>
            <a:r>
              <a:rPr dirty="0" sz="3300" spc="30">
                <a:latin typeface="Symbol"/>
                <a:cs typeface="Symbol"/>
              </a:rPr>
              <a:t></a:t>
            </a:r>
            <a:r>
              <a:rPr dirty="0" sz="3300" spc="-235">
                <a:latin typeface="Times New Roman"/>
                <a:cs typeface="Times New Roman"/>
              </a:rPr>
              <a:t> </a:t>
            </a:r>
            <a:r>
              <a:rPr dirty="0" sz="3300" spc="35" i="1">
                <a:latin typeface="Times New Roman"/>
                <a:cs typeface="Times New Roman"/>
              </a:rPr>
              <a:t>aV</a:t>
            </a:r>
            <a:r>
              <a:rPr dirty="0" sz="3300" spc="-260" i="1">
                <a:latin typeface="Times New Roman"/>
                <a:cs typeface="Times New Roman"/>
              </a:rPr>
              <a:t> </a:t>
            </a:r>
            <a:r>
              <a:rPr dirty="0" baseline="43859" sz="2850" spc="30">
                <a:latin typeface="Times New Roman"/>
                <a:cs typeface="Times New Roman"/>
              </a:rPr>
              <a:t>2</a:t>
            </a:r>
            <a:endParaRPr baseline="43859" sz="2850">
              <a:latin typeface="Times New Roman"/>
              <a:cs typeface="Times New Roman"/>
            </a:endParaRPr>
          </a:p>
          <a:p>
            <a:pPr marL="300355">
              <a:lnSpc>
                <a:spcPts val="1425"/>
              </a:lnSpc>
              <a:tabLst>
                <a:tab pos="1103630" algn="l"/>
                <a:tab pos="2322195" algn="l"/>
                <a:tab pos="3371215" algn="l"/>
              </a:tabLst>
            </a:pPr>
            <a:r>
              <a:rPr dirty="0" sz="1900" spc="20" i="1">
                <a:latin typeface="Times New Roman"/>
                <a:cs typeface="Times New Roman"/>
              </a:rPr>
              <a:t>b	a	a	a</a:t>
            </a:r>
            <a:endParaRPr sz="1900">
              <a:latin typeface="Times New Roman"/>
              <a:cs typeface="Times New Roman"/>
            </a:endParaRPr>
          </a:p>
          <a:p>
            <a:pPr marL="63500">
              <a:lnSpc>
                <a:spcPts val="3105"/>
              </a:lnSpc>
              <a:spcBef>
                <a:spcPts val="935"/>
              </a:spcBef>
              <a:tabLst>
                <a:tab pos="559435" algn="l"/>
              </a:tabLst>
            </a:pPr>
            <a:r>
              <a:rPr dirty="0" sz="3300" spc="35" i="1">
                <a:latin typeface="Times New Roman"/>
                <a:cs typeface="Times New Roman"/>
              </a:rPr>
              <a:t>V	</a:t>
            </a:r>
            <a:r>
              <a:rPr dirty="0" sz="3300" spc="30">
                <a:latin typeface="Symbol"/>
                <a:cs typeface="Symbol"/>
              </a:rPr>
              <a:t></a:t>
            </a:r>
            <a:r>
              <a:rPr dirty="0" sz="3300" spc="-385">
                <a:latin typeface="Times New Roman"/>
                <a:cs typeface="Times New Roman"/>
              </a:rPr>
              <a:t> </a:t>
            </a:r>
            <a:r>
              <a:rPr dirty="0" sz="3300" spc="35" i="1">
                <a:latin typeface="Times New Roman"/>
                <a:cs typeface="Times New Roman"/>
              </a:rPr>
              <a:t>V</a:t>
            </a:r>
            <a:r>
              <a:rPr dirty="0" sz="3300" spc="-280" i="1">
                <a:latin typeface="Times New Roman"/>
                <a:cs typeface="Times New Roman"/>
              </a:rPr>
              <a:t> </a:t>
            </a:r>
            <a:r>
              <a:rPr dirty="0" baseline="43859" sz="2850" spc="30">
                <a:latin typeface="Times New Roman"/>
                <a:cs typeface="Times New Roman"/>
              </a:rPr>
              <a:t>0</a:t>
            </a:r>
            <a:r>
              <a:rPr dirty="0" baseline="43859" sz="2850" spc="592">
                <a:latin typeface="Times New Roman"/>
                <a:cs typeface="Times New Roman"/>
              </a:rPr>
              <a:t> </a:t>
            </a:r>
            <a:r>
              <a:rPr dirty="0" sz="3300" spc="30">
                <a:latin typeface="Symbol"/>
                <a:cs typeface="Symbol"/>
              </a:rPr>
              <a:t></a:t>
            </a:r>
            <a:r>
              <a:rPr dirty="0" sz="3300" spc="-225">
                <a:latin typeface="Times New Roman"/>
                <a:cs typeface="Times New Roman"/>
              </a:rPr>
              <a:t> </a:t>
            </a:r>
            <a:r>
              <a:rPr dirty="0" sz="3300" spc="35" i="1">
                <a:latin typeface="Times New Roman"/>
                <a:cs typeface="Times New Roman"/>
              </a:rPr>
              <a:t>aV</a:t>
            </a:r>
            <a:r>
              <a:rPr dirty="0" sz="3300" spc="-470" i="1">
                <a:latin typeface="Times New Roman"/>
                <a:cs typeface="Times New Roman"/>
              </a:rPr>
              <a:t> </a:t>
            </a:r>
            <a:r>
              <a:rPr dirty="0" baseline="43859" sz="2850" spc="30">
                <a:latin typeface="Times New Roman"/>
                <a:cs typeface="Times New Roman"/>
              </a:rPr>
              <a:t>1</a:t>
            </a:r>
            <a:r>
              <a:rPr dirty="0" baseline="43859" sz="2850" spc="367">
                <a:latin typeface="Times New Roman"/>
                <a:cs typeface="Times New Roman"/>
              </a:rPr>
              <a:t> </a:t>
            </a:r>
            <a:r>
              <a:rPr dirty="0" sz="3300" spc="30">
                <a:latin typeface="Symbol"/>
                <a:cs typeface="Symbol"/>
              </a:rPr>
              <a:t></a:t>
            </a:r>
            <a:r>
              <a:rPr dirty="0" sz="3300" spc="-225">
                <a:latin typeface="Times New Roman"/>
                <a:cs typeface="Times New Roman"/>
              </a:rPr>
              <a:t> </a:t>
            </a:r>
            <a:r>
              <a:rPr dirty="0" sz="3300" spc="30" i="1">
                <a:latin typeface="Times New Roman"/>
                <a:cs typeface="Times New Roman"/>
              </a:rPr>
              <a:t>a</a:t>
            </a:r>
            <a:r>
              <a:rPr dirty="0" baseline="43859" sz="2850" spc="44">
                <a:latin typeface="Times New Roman"/>
                <a:cs typeface="Times New Roman"/>
              </a:rPr>
              <a:t>2</a:t>
            </a:r>
            <a:r>
              <a:rPr dirty="0" sz="3300" spc="30" i="1">
                <a:latin typeface="Times New Roman"/>
                <a:cs typeface="Times New Roman"/>
              </a:rPr>
              <a:t>V</a:t>
            </a:r>
            <a:r>
              <a:rPr dirty="0" sz="3300" spc="-250" i="1">
                <a:latin typeface="Times New Roman"/>
                <a:cs typeface="Times New Roman"/>
              </a:rPr>
              <a:t> </a:t>
            </a:r>
            <a:r>
              <a:rPr dirty="0" baseline="43859" sz="2850" spc="30">
                <a:latin typeface="Times New Roman"/>
                <a:cs typeface="Times New Roman"/>
              </a:rPr>
              <a:t>2</a:t>
            </a:r>
            <a:endParaRPr baseline="43859" sz="2850">
              <a:latin typeface="Times New Roman"/>
              <a:cs typeface="Times New Roman"/>
            </a:endParaRPr>
          </a:p>
          <a:p>
            <a:pPr marL="304165">
              <a:lnSpc>
                <a:spcPts val="1425"/>
              </a:lnSpc>
              <a:tabLst>
                <a:tab pos="1096010" algn="l"/>
                <a:tab pos="2186940" algn="l"/>
                <a:tab pos="3363595" algn="l"/>
              </a:tabLst>
            </a:pPr>
            <a:r>
              <a:rPr dirty="0" sz="1900" spc="20" i="1">
                <a:latin typeface="Times New Roman"/>
                <a:cs typeface="Times New Roman"/>
              </a:rPr>
              <a:t>c	a	a	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8600" y="4648200"/>
            <a:ext cx="8382000" cy="1187450"/>
          </a:xfrm>
          <a:prstGeom prst="rect">
            <a:avLst/>
          </a:prstGeom>
          <a:solidFill>
            <a:srgbClr val="CCFFFF"/>
          </a:solidFill>
        </p:spPr>
        <p:txBody>
          <a:bodyPr wrap="square" lIns="0" tIns="42545" rIns="0" bIns="0" rtlCol="0" vert="horz">
            <a:spAutoFit/>
          </a:bodyPr>
          <a:lstStyle/>
          <a:p>
            <a:pPr algn="just" marL="90805" marR="80645">
              <a:lnSpc>
                <a:spcPct val="100000"/>
              </a:lnSpc>
              <a:spcBef>
                <a:spcPts val="335"/>
              </a:spcBef>
            </a:pPr>
            <a:r>
              <a:rPr dirty="0" sz="2400" spc="-5">
                <a:latin typeface="Arial Rounded MT Bold"/>
                <a:cs typeface="Arial Rounded MT Bold"/>
              </a:rPr>
              <a:t>Se </a:t>
            </a:r>
            <a:r>
              <a:rPr dirty="0" sz="2400">
                <a:latin typeface="Arial Rounded MT Bold"/>
                <a:cs typeface="Arial Rounded MT Bold"/>
              </a:rPr>
              <a:t>han </a:t>
            </a:r>
            <a:r>
              <a:rPr dirty="0" sz="2400" spc="-15">
                <a:latin typeface="Arial Rounded MT Bold"/>
                <a:cs typeface="Arial Rounded MT Bold"/>
              </a:rPr>
              <a:t>expresado </a:t>
            </a:r>
            <a:r>
              <a:rPr dirty="0" sz="2400">
                <a:latin typeface="Arial Rounded MT Bold"/>
                <a:cs typeface="Arial Rounded MT Bold"/>
              </a:rPr>
              <a:t>las </a:t>
            </a:r>
            <a:r>
              <a:rPr dirty="0" sz="2400" spc="-5">
                <a:latin typeface="Arial Rounded MT Bold"/>
                <a:cs typeface="Arial Rounded MT Bold"/>
              </a:rPr>
              <a:t>cantidades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ABC </a:t>
            </a:r>
            <a:r>
              <a:rPr dirty="0" sz="2400" spc="-5">
                <a:latin typeface="Arial Rounded MT Bold"/>
                <a:cs typeface="Arial Rounded MT Bold"/>
              </a:rPr>
              <a:t>(dominio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15">
                <a:latin typeface="Arial Rounded MT Bold"/>
                <a:cs typeface="Arial Rounded MT Bold"/>
              </a:rPr>
              <a:t>fase  </a:t>
            </a:r>
            <a:r>
              <a:rPr dirty="0" sz="2400">
                <a:latin typeface="Arial Rounded MT Bold"/>
                <a:cs typeface="Arial Rounded MT Bold"/>
              </a:rPr>
              <a:t>o </a:t>
            </a:r>
            <a:r>
              <a:rPr dirty="0" sz="2400" spc="-5">
                <a:latin typeface="Arial Rounded MT Bold"/>
                <a:cs typeface="Arial Rounded MT Bold"/>
              </a:rPr>
              <a:t>cantidades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15">
                <a:latin typeface="Arial Rounded MT Bold"/>
                <a:cs typeface="Arial Rounded MT Bold"/>
              </a:rPr>
              <a:t>fase) </a:t>
            </a:r>
            <a:r>
              <a:rPr dirty="0" sz="2400" spc="5">
                <a:latin typeface="Arial Rounded MT Bold"/>
                <a:cs typeface="Arial Rounded MT Bold"/>
              </a:rPr>
              <a:t>en </a:t>
            </a:r>
            <a:r>
              <a:rPr dirty="0" sz="2400" spc="-5">
                <a:latin typeface="Arial Rounded MT Bold"/>
                <a:cs typeface="Arial Rounded MT Bold"/>
              </a:rPr>
              <a:t>términos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012 </a:t>
            </a:r>
            <a:r>
              <a:rPr dirty="0" sz="2400" spc="-5">
                <a:latin typeface="Arial Rounded MT Bold"/>
                <a:cs typeface="Arial Rounded MT Bold"/>
              </a:rPr>
              <a:t>(cantidades </a:t>
            </a:r>
            <a:r>
              <a:rPr dirty="0" sz="2400">
                <a:latin typeface="Arial Rounded MT Bold"/>
                <a:cs typeface="Arial Rounded MT Bold"/>
              </a:rPr>
              <a:t>de  </a:t>
            </a:r>
            <a:r>
              <a:rPr dirty="0" sz="2400" spc="-10">
                <a:latin typeface="Arial Rounded MT Bold"/>
                <a:cs typeface="Arial Rounded MT Bold"/>
              </a:rPr>
              <a:t>secuencia) </a:t>
            </a:r>
            <a:r>
              <a:rPr dirty="0" sz="2400">
                <a:latin typeface="Arial Rounded MT Bold"/>
                <a:cs typeface="Arial Rounded MT Bold"/>
              </a:rPr>
              <a:t>de la </a:t>
            </a:r>
            <a:r>
              <a:rPr dirty="0" sz="2400" spc="-15">
                <a:latin typeface="Arial Rounded MT Bold"/>
                <a:cs typeface="Arial Rounded MT Bold"/>
              </a:rPr>
              <a:t>fase</a:t>
            </a:r>
            <a:r>
              <a:rPr dirty="0" sz="2400" spc="5">
                <a:latin typeface="Arial Rounded MT Bold"/>
                <a:cs typeface="Arial Rounded MT Bold"/>
              </a:rPr>
              <a:t> 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a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31140" y="0"/>
            <a:ext cx="6878320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Las </a:t>
            </a:r>
            <a:r>
              <a:rPr dirty="0"/>
              <a:t>componentes </a:t>
            </a:r>
            <a:r>
              <a:rPr dirty="0" spc="-5"/>
              <a:t>simétricas de</a:t>
            </a:r>
            <a:r>
              <a:rPr dirty="0" spc="-130"/>
              <a:t> </a:t>
            </a:r>
            <a:r>
              <a:rPr dirty="0" spc="-5"/>
              <a:t>los  fasores</a:t>
            </a:r>
            <a:r>
              <a:rPr dirty="0" spc="-40"/>
              <a:t> </a:t>
            </a:r>
            <a:r>
              <a:rPr dirty="0" spc="-5"/>
              <a:t>desequilibrados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39" y="0"/>
            <a:ext cx="6954520" cy="157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8900" marR="5080">
              <a:lnSpc>
                <a:spcPct val="100000"/>
              </a:lnSpc>
              <a:spcBef>
                <a:spcPts val="100"/>
              </a:spcBef>
            </a:pP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Las </a:t>
            </a:r>
            <a:r>
              <a:rPr dirty="0" sz="3200" b="1">
                <a:solidFill>
                  <a:srgbClr val="7D9CE8"/>
                </a:solidFill>
                <a:latin typeface="Arial"/>
                <a:cs typeface="Arial"/>
              </a:rPr>
              <a:t>componentes </a:t>
            </a: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simétricas de</a:t>
            </a:r>
            <a:r>
              <a:rPr dirty="0" sz="3200" spc="-130" b="1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los  fasores</a:t>
            </a:r>
            <a:r>
              <a:rPr dirty="0" sz="3200" spc="-40" b="1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desequilibrados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Se </a:t>
            </a:r>
            <a:r>
              <a:rPr dirty="0" sz="2400" spc="-10">
                <a:latin typeface="Arial Rounded MT Bold"/>
                <a:cs typeface="Arial Rounded MT Bold"/>
              </a:rPr>
              <a:t>puede </a:t>
            </a:r>
            <a:r>
              <a:rPr dirty="0" sz="2400" spc="-5">
                <a:latin typeface="Arial Rounded MT Bold"/>
                <a:cs typeface="Arial Rounded MT Bold"/>
              </a:rPr>
              <a:t>escribir en </a:t>
            </a:r>
            <a:r>
              <a:rPr dirty="0" sz="2400" spc="-15">
                <a:latin typeface="Arial Rounded MT Bold"/>
                <a:cs typeface="Arial Rounded MT Bold"/>
              </a:rPr>
              <a:t>forma</a:t>
            </a:r>
            <a:r>
              <a:rPr dirty="0" sz="2400" spc="-5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matricial: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57375" y="1676400"/>
            <a:ext cx="4391025" cy="2030730"/>
          </a:xfrm>
          <a:custGeom>
            <a:avLst/>
            <a:gdLst/>
            <a:ahLst/>
            <a:cxnLst/>
            <a:rect l="l" t="t" r="r" b="b"/>
            <a:pathLst>
              <a:path w="4391025" h="2030729">
                <a:moveTo>
                  <a:pt x="4391025" y="0"/>
                </a:moveTo>
                <a:lnTo>
                  <a:pt x="0" y="0"/>
                </a:lnTo>
                <a:lnTo>
                  <a:pt x="0" y="2030476"/>
                </a:lnTo>
                <a:lnTo>
                  <a:pt x="4391025" y="2030476"/>
                </a:lnTo>
                <a:lnTo>
                  <a:pt x="4391025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995888" y="1710485"/>
            <a:ext cx="176530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3300" spc="20">
                <a:latin typeface="Symbol"/>
                <a:cs typeface="Symbol"/>
              </a:rPr>
              <a:t>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1095" y="3160869"/>
            <a:ext cx="851535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674370" algn="l"/>
              </a:tabLst>
            </a:pPr>
            <a:r>
              <a:rPr dirty="0" sz="3300" spc="20">
                <a:latin typeface="Symbol"/>
                <a:cs typeface="Symbol"/>
              </a:rPr>
              <a:t></a:t>
            </a:r>
            <a:r>
              <a:rPr dirty="0" sz="3300" spc="20">
                <a:latin typeface="Times New Roman"/>
                <a:cs typeface="Times New Roman"/>
              </a:rPr>
              <a:t>	</a:t>
            </a:r>
            <a:r>
              <a:rPr dirty="0" sz="3300" spc="20">
                <a:latin typeface="Symbol"/>
                <a:cs typeface="Symbol"/>
              </a:rPr>
              <a:t>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21095" y="1710485"/>
            <a:ext cx="163830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3300" spc="-210">
                <a:latin typeface="Symbol"/>
                <a:cs typeface="Symbol"/>
              </a:rPr>
              <a:t>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30689" y="3107989"/>
            <a:ext cx="176530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3300" spc="20">
                <a:latin typeface="Symbol"/>
                <a:cs typeface="Symbol"/>
              </a:rPr>
              <a:t>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30689" y="1764225"/>
            <a:ext cx="176530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3300" spc="20">
                <a:latin typeface="Symbol"/>
                <a:cs typeface="Symbol"/>
              </a:rPr>
              <a:t>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27924" y="2569151"/>
            <a:ext cx="176530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3300" spc="20">
                <a:latin typeface="Symbol"/>
                <a:cs typeface="Symbol"/>
              </a:rPr>
              <a:t>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04055" y="1720703"/>
            <a:ext cx="137160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900" spc="25">
                <a:latin typeface="Times New Roman"/>
                <a:cs typeface="Times New Roman"/>
              </a:rPr>
              <a:t>0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40283" y="2981385"/>
            <a:ext cx="137160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900" spc="25">
                <a:latin typeface="Times New Roman"/>
                <a:cs typeface="Times New Roman"/>
              </a:rPr>
              <a:t>2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29059" y="2569151"/>
            <a:ext cx="401955" cy="9334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ts val="3565"/>
              </a:lnSpc>
              <a:spcBef>
                <a:spcPts val="110"/>
              </a:spcBef>
            </a:pPr>
            <a:r>
              <a:rPr dirty="0" sz="3300" spc="20">
                <a:latin typeface="Symbol"/>
                <a:cs typeface="Symbol"/>
              </a:rPr>
              <a:t></a:t>
            </a:r>
            <a:endParaRPr sz="3300">
              <a:latin typeface="Symbol"/>
              <a:cs typeface="Symbol"/>
            </a:endParaRPr>
          </a:p>
          <a:p>
            <a:pPr marL="25400">
              <a:lnSpc>
                <a:spcPts val="3565"/>
              </a:lnSpc>
            </a:pPr>
            <a:r>
              <a:rPr dirty="0" sz="3300" spc="-509">
                <a:latin typeface="Symbol"/>
                <a:cs typeface="Symbol"/>
              </a:rPr>
              <a:t></a:t>
            </a:r>
            <a:r>
              <a:rPr dirty="0" baseline="-17676" sz="4950" spc="-765">
                <a:latin typeface="Symbol"/>
                <a:cs typeface="Symbol"/>
              </a:rPr>
              <a:t></a:t>
            </a:r>
            <a:r>
              <a:rPr dirty="0" baseline="-2525" sz="4950" spc="-765">
                <a:latin typeface="Times New Roman"/>
                <a:cs typeface="Times New Roman"/>
              </a:rPr>
              <a:t>1</a:t>
            </a:r>
            <a:endParaRPr baseline="-2525" sz="49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17364" y="2981385"/>
            <a:ext cx="226060" cy="6127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130"/>
              </a:spcBef>
            </a:pPr>
            <a:r>
              <a:rPr dirty="0" sz="1900" spc="25">
                <a:latin typeface="Times New Roman"/>
                <a:cs typeface="Times New Roman"/>
              </a:rPr>
              <a:t>2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r>
              <a:rPr dirty="0" sz="1900" spc="25" i="1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19802" y="2013622"/>
            <a:ext cx="137160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900" spc="25" i="1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96065" y="2468415"/>
            <a:ext cx="426720" cy="112585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sz="1900" spc="25" i="1">
                <a:latin typeface="Times New Roman"/>
                <a:cs typeface="Times New Roman"/>
              </a:rPr>
              <a:t>b</a:t>
            </a:r>
            <a:r>
              <a:rPr dirty="0" sz="1900" spc="55" i="1">
                <a:latin typeface="Times New Roman"/>
                <a:cs typeface="Times New Roman"/>
              </a:rPr>
              <a:t> </a:t>
            </a:r>
            <a:r>
              <a:rPr dirty="0" baseline="-13468" sz="4950" spc="30">
                <a:latin typeface="Symbol"/>
                <a:cs typeface="Symbol"/>
              </a:rPr>
              <a:t></a:t>
            </a:r>
            <a:endParaRPr baseline="-13468" sz="4950">
              <a:latin typeface="Symbol"/>
              <a:cs typeface="Symbol"/>
            </a:endParaRPr>
          </a:p>
          <a:p>
            <a:pPr marL="33020">
              <a:lnSpc>
                <a:spcPct val="100000"/>
              </a:lnSpc>
              <a:spcBef>
                <a:spcPts val="2405"/>
              </a:spcBef>
            </a:pPr>
            <a:r>
              <a:rPr dirty="0" sz="1900" spc="20" i="1">
                <a:latin typeface="Times New Roman"/>
                <a:cs typeface="Times New Roman"/>
              </a:rPr>
              <a:t>c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23170" y="2013622"/>
            <a:ext cx="137160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900" spc="25" i="1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53812" y="2993839"/>
            <a:ext cx="273050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3300" spc="30" i="1">
                <a:latin typeface="Times New Roman"/>
                <a:cs typeface="Times New Roman"/>
              </a:rPr>
              <a:t>V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05289" y="2515411"/>
            <a:ext cx="1092200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  <a:tabLst>
                <a:tab pos="890269" algn="l"/>
              </a:tabLst>
            </a:pPr>
            <a:r>
              <a:rPr dirty="0" baseline="-6734" sz="4950" spc="97">
                <a:latin typeface="Symbol"/>
                <a:cs typeface="Symbol"/>
              </a:rPr>
              <a:t></a:t>
            </a:r>
            <a:r>
              <a:rPr dirty="0" sz="3300" spc="65">
                <a:latin typeface="Symbol"/>
                <a:cs typeface="Symbol"/>
              </a:rPr>
              <a:t></a:t>
            </a:r>
            <a:r>
              <a:rPr dirty="0" baseline="20202" sz="4950" spc="97" i="1">
                <a:latin typeface="Times New Roman"/>
                <a:cs typeface="Times New Roman"/>
              </a:rPr>
              <a:t>V</a:t>
            </a:r>
            <a:r>
              <a:rPr dirty="0" baseline="10233" sz="2850" spc="97" i="1">
                <a:latin typeface="Times New Roman"/>
                <a:cs typeface="Times New Roman"/>
              </a:rPr>
              <a:t>a	</a:t>
            </a:r>
            <a:r>
              <a:rPr dirty="0" sz="3300" spc="20">
                <a:latin typeface="Symbol"/>
                <a:cs typeface="Symbol"/>
              </a:rPr>
              <a:t>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55552" y="1733157"/>
            <a:ext cx="273050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3300" spc="30" i="1">
                <a:latin typeface="Times New Roman"/>
                <a:cs typeface="Times New Roman"/>
              </a:rPr>
              <a:t>V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55158" y="2112535"/>
            <a:ext cx="1455420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1046480" algn="l"/>
              </a:tabLst>
            </a:pPr>
            <a:r>
              <a:rPr dirty="0" baseline="-33670" sz="4950" spc="37" i="1">
                <a:latin typeface="Times New Roman"/>
                <a:cs typeface="Times New Roman"/>
              </a:rPr>
              <a:t>a</a:t>
            </a:r>
            <a:r>
              <a:rPr dirty="0" baseline="-33670" sz="4950" spc="232" i="1">
                <a:latin typeface="Times New Roman"/>
                <a:cs typeface="Times New Roman"/>
              </a:rPr>
              <a:t> </a:t>
            </a:r>
            <a:r>
              <a:rPr dirty="0" baseline="-6734" sz="4950" spc="187">
                <a:latin typeface="Symbol"/>
                <a:cs typeface="Symbol"/>
              </a:rPr>
              <a:t></a:t>
            </a:r>
            <a:r>
              <a:rPr dirty="0" sz="3300" spc="125">
                <a:latin typeface="Symbol"/>
                <a:cs typeface="Symbol"/>
              </a:rPr>
              <a:t></a:t>
            </a:r>
            <a:r>
              <a:rPr dirty="0" sz="3300" spc="125">
                <a:latin typeface="Times New Roman"/>
                <a:cs typeface="Times New Roman"/>
              </a:rPr>
              <a:t>	</a:t>
            </a:r>
            <a:r>
              <a:rPr dirty="0" baseline="-14619" sz="2850" spc="37">
                <a:latin typeface="Times New Roman"/>
                <a:cs typeface="Times New Roman"/>
              </a:rPr>
              <a:t>1</a:t>
            </a:r>
            <a:r>
              <a:rPr dirty="0" baseline="-14619" sz="2850" spc="22">
                <a:latin typeface="Times New Roman"/>
                <a:cs typeface="Times New Roman"/>
              </a:rPr>
              <a:t> </a:t>
            </a:r>
            <a:r>
              <a:rPr dirty="0" sz="3300" spc="20">
                <a:latin typeface="Symbol"/>
                <a:cs typeface="Symbol"/>
              </a:rPr>
              <a:t>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16359" y="1733157"/>
            <a:ext cx="1953895" cy="179133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R="17780">
              <a:lnSpc>
                <a:spcPts val="3720"/>
              </a:lnSpc>
              <a:spcBef>
                <a:spcPts val="110"/>
              </a:spcBef>
              <a:tabLst>
                <a:tab pos="804545" algn="l"/>
                <a:tab pos="1638300" algn="l"/>
              </a:tabLst>
            </a:pPr>
            <a:r>
              <a:rPr dirty="0" baseline="-4208" sz="4950" spc="-195">
                <a:latin typeface="Symbol"/>
                <a:cs typeface="Symbol"/>
              </a:rPr>
              <a:t></a:t>
            </a:r>
            <a:r>
              <a:rPr dirty="0" sz="3300" spc="-130">
                <a:latin typeface="Times New Roman"/>
                <a:cs typeface="Times New Roman"/>
              </a:rPr>
              <a:t>1	</a:t>
            </a:r>
            <a:r>
              <a:rPr dirty="0" sz="3300" spc="25">
                <a:latin typeface="Times New Roman"/>
                <a:cs typeface="Times New Roman"/>
              </a:rPr>
              <a:t>1	1</a:t>
            </a:r>
            <a:endParaRPr sz="3300">
              <a:latin typeface="Times New Roman"/>
              <a:cs typeface="Times New Roman"/>
            </a:endParaRPr>
          </a:p>
          <a:p>
            <a:pPr algn="ctr" marR="93345">
              <a:lnSpc>
                <a:spcPts val="3720"/>
              </a:lnSpc>
            </a:pPr>
            <a:r>
              <a:rPr dirty="0" baseline="-25252" sz="4950" spc="37" i="1">
                <a:latin typeface="Times New Roman"/>
                <a:cs typeface="Times New Roman"/>
              </a:rPr>
              <a:t>a</a:t>
            </a:r>
            <a:r>
              <a:rPr dirty="0" baseline="-25252" sz="4950" spc="-765" i="1">
                <a:latin typeface="Times New Roman"/>
                <a:cs typeface="Times New Roman"/>
              </a:rPr>
              <a:t> </a:t>
            </a:r>
            <a:r>
              <a:rPr dirty="0" sz="1900" spc="25">
                <a:latin typeface="Times New Roman"/>
                <a:cs typeface="Times New Roman"/>
              </a:rPr>
              <a:t>2</a:t>
            </a:r>
            <a:endParaRPr sz="1900">
              <a:latin typeface="Times New Roman"/>
              <a:cs typeface="Times New Roman"/>
            </a:endParaRPr>
          </a:p>
          <a:p>
            <a:pPr marL="842644">
              <a:lnSpc>
                <a:spcPct val="100000"/>
              </a:lnSpc>
              <a:spcBef>
                <a:spcPts val="2485"/>
              </a:spcBef>
              <a:tabLst>
                <a:tab pos="1569720" algn="l"/>
              </a:tabLst>
            </a:pPr>
            <a:r>
              <a:rPr dirty="0" sz="3300" spc="25" i="1">
                <a:latin typeface="Times New Roman"/>
                <a:cs typeface="Times New Roman"/>
              </a:rPr>
              <a:t>a	a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02524" y="2972016"/>
            <a:ext cx="820419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  <a:tabLst>
                <a:tab pos="618490" algn="l"/>
              </a:tabLst>
            </a:pPr>
            <a:r>
              <a:rPr dirty="0" sz="3300" spc="-465">
                <a:latin typeface="Symbol"/>
                <a:cs typeface="Symbol"/>
              </a:rPr>
              <a:t></a:t>
            </a:r>
            <a:r>
              <a:rPr dirty="0" baseline="-17676" sz="4950" spc="-697">
                <a:latin typeface="Symbol"/>
                <a:cs typeface="Symbol"/>
              </a:rPr>
              <a:t></a:t>
            </a:r>
            <a:r>
              <a:rPr dirty="0" baseline="-2525" sz="4950" spc="-697" i="1">
                <a:latin typeface="Times New Roman"/>
                <a:cs typeface="Times New Roman"/>
              </a:rPr>
              <a:t>V	</a:t>
            </a:r>
            <a:r>
              <a:rPr dirty="0" sz="3300" spc="-625">
                <a:latin typeface="Symbol"/>
                <a:cs typeface="Symbol"/>
              </a:rPr>
              <a:t></a:t>
            </a:r>
            <a:r>
              <a:rPr dirty="0" baseline="-17676" sz="4950" spc="-937">
                <a:latin typeface="Symbol"/>
                <a:cs typeface="Symbol"/>
              </a:rPr>
              <a:t></a:t>
            </a:r>
            <a:endParaRPr baseline="-17676" sz="49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02524" y="2166240"/>
            <a:ext cx="1628139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  <a:tabLst>
                <a:tab pos="618490" algn="l"/>
              </a:tabLst>
            </a:pPr>
            <a:r>
              <a:rPr dirty="0" sz="3300" spc="-80">
                <a:latin typeface="Symbol"/>
                <a:cs typeface="Symbol"/>
              </a:rPr>
              <a:t></a:t>
            </a:r>
            <a:r>
              <a:rPr dirty="0" baseline="-26094" sz="4950" spc="-120" i="1">
                <a:latin typeface="Times New Roman"/>
                <a:cs typeface="Times New Roman"/>
              </a:rPr>
              <a:t>V	</a:t>
            </a:r>
            <a:r>
              <a:rPr dirty="0" sz="3300" spc="20">
                <a:latin typeface="Symbol"/>
                <a:cs typeface="Symbol"/>
              </a:rPr>
              <a:t></a:t>
            </a:r>
            <a:r>
              <a:rPr dirty="0" sz="3300" spc="20">
                <a:latin typeface="Times New Roman"/>
                <a:cs typeface="Times New Roman"/>
              </a:rPr>
              <a:t> </a:t>
            </a:r>
            <a:r>
              <a:rPr dirty="0" baseline="-26094" sz="4950" spc="37">
                <a:latin typeface="Symbol"/>
                <a:cs typeface="Symbol"/>
              </a:rPr>
              <a:t></a:t>
            </a:r>
            <a:r>
              <a:rPr dirty="0" baseline="-26094" sz="4950" spc="157">
                <a:latin typeface="Times New Roman"/>
                <a:cs typeface="Times New Roman"/>
              </a:rPr>
              <a:t> </a:t>
            </a:r>
            <a:r>
              <a:rPr dirty="0" sz="3300" spc="-130">
                <a:latin typeface="Symbol"/>
                <a:cs typeface="Symbol"/>
              </a:rPr>
              <a:t></a:t>
            </a:r>
            <a:r>
              <a:rPr dirty="0" baseline="-26094" sz="4950" spc="-195">
                <a:latin typeface="Times New Roman"/>
                <a:cs typeface="Times New Roman"/>
              </a:rPr>
              <a:t>1</a:t>
            </a:r>
            <a:endParaRPr baseline="-26094" sz="49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27924" y="1764225"/>
            <a:ext cx="769620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593090" algn="l"/>
              </a:tabLst>
            </a:pPr>
            <a:r>
              <a:rPr dirty="0" sz="3300" spc="-229">
                <a:latin typeface="Symbol"/>
                <a:cs typeface="Symbol"/>
              </a:rPr>
              <a:t></a:t>
            </a:r>
            <a:r>
              <a:rPr dirty="0" baseline="4208" sz="4950" spc="44" i="1">
                <a:latin typeface="Times New Roman"/>
                <a:cs typeface="Times New Roman"/>
              </a:rPr>
              <a:t>V</a:t>
            </a:r>
            <a:r>
              <a:rPr dirty="0" baseline="4208" sz="4950" i="1">
                <a:latin typeface="Times New Roman"/>
                <a:cs typeface="Times New Roman"/>
              </a:rPr>
              <a:t>	</a:t>
            </a:r>
            <a:r>
              <a:rPr dirty="0" sz="3300" spc="20">
                <a:latin typeface="Symbol"/>
                <a:cs typeface="Symbol"/>
              </a:rPr>
              <a:t>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54939" y="4068191"/>
            <a:ext cx="17195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Definiendo: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04800" y="4694301"/>
            <a:ext cx="2653030" cy="1783080"/>
          </a:xfrm>
          <a:custGeom>
            <a:avLst/>
            <a:gdLst/>
            <a:ahLst/>
            <a:cxnLst/>
            <a:rect l="l" t="t" r="r" b="b"/>
            <a:pathLst>
              <a:path w="2653030" h="1783079">
                <a:moveTo>
                  <a:pt x="2652776" y="0"/>
                </a:moveTo>
                <a:lnTo>
                  <a:pt x="0" y="0"/>
                </a:lnTo>
                <a:lnTo>
                  <a:pt x="0" y="1782699"/>
                </a:lnTo>
                <a:lnTo>
                  <a:pt x="2652776" y="1782699"/>
                </a:lnTo>
                <a:lnTo>
                  <a:pt x="2652776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988008" y="5473841"/>
            <a:ext cx="370840" cy="8509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ts val="3240"/>
              </a:lnSpc>
              <a:spcBef>
                <a:spcPts val="110"/>
              </a:spcBef>
            </a:pP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  <a:p>
            <a:pPr marL="25400">
              <a:lnSpc>
                <a:spcPts val="3240"/>
              </a:lnSpc>
            </a:pPr>
            <a:r>
              <a:rPr dirty="0" sz="3000" spc="-465">
                <a:latin typeface="Symbol"/>
                <a:cs typeface="Symbol"/>
              </a:rPr>
              <a:t></a:t>
            </a:r>
            <a:r>
              <a:rPr dirty="0" baseline="-17592" sz="4500" spc="-697">
                <a:latin typeface="Symbol"/>
                <a:cs typeface="Symbol"/>
              </a:rPr>
              <a:t></a:t>
            </a:r>
            <a:r>
              <a:rPr dirty="0" baseline="-2777" sz="4500" spc="-697">
                <a:latin typeface="Times New Roman"/>
                <a:cs typeface="Times New Roman"/>
              </a:rPr>
              <a:t>1</a:t>
            </a:r>
            <a:endParaRPr baseline="-2777" sz="4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52098" y="5473841"/>
            <a:ext cx="585470" cy="69977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r" marR="30480">
              <a:lnSpc>
                <a:spcPts val="2645"/>
              </a:lnSpc>
              <a:spcBef>
                <a:spcPts val="110"/>
              </a:spcBef>
            </a:pP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  <a:p>
            <a:pPr marL="25400">
              <a:lnSpc>
                <a:spcPts val="2645"/>
              </a:lnSpc>
            </a:pPr>
            <a:r>
              <a:rPr dirty="0" baseline="-25000" sz="4500" spc="150" i="1">
                <a:latin typeface="Times New Roman"/>
                <a:cs typeface="Times New Roman"/>
              </a:rPr>
              <a:t>a</a:t>
            </a:r>
            <a:r>
              <a:rPr dirty="0" sz="1750" spc="100">
                <a:latin typeface="Times New Roman"/>
                <a:cs typeface="Times New Roman"/>
              </a:rPr>
              <a:t>2</a:t>
            </a:r>
            <a:r>
              <a:rPr dirty="0" sz="1750" spc="-125">
                <a:latin typeface="Times New Roman"/>
                <a:cs typeface="Times New Roman"/>
              </a:rPr>
              <a:t> </a:t>
            </a:r>
            <a:r>
              <a:rPr dirty="0" baseline="-22222" sz="4500" spc="-862">
                <a:latin typeface="Symbol"/>
                <a:cs typeface="Symbol"/>
              </a:rPr>
              <a:t></a:t>
            </a:r>
            <a:r>
              <a:rPr dirty="0" baseline="-39814" sz="4500" spc="-862">
                <a:latin typeface="Symbol"/>
                <a:cs typeface="Symbol"/>
              </a:rPr>
              <a:t></a:t>
            </a:r>
            <a:endParaRPr baseline="-39814" sz="45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54505" y="4599369"/>
            <a:ext cx="2621280" cy="1744980"/>
          </a:xfrm>
          <a:prstGeom prst="rect">
            <a:avLst/>
          </a:prstGeom>
        </p:spPr>
        <p:txBody>
          <a:bodyPr wrap="square" lIns="0" tIns="127635" rIns="0" bIns="0" rtlCol="0" vert="horz">
            <a:spAutoFit/>
          </a:bodyPr>
          <a:lstStyle/>
          <a:p>
            <a:pPr marL="658495">
              <a:lnSpc>
                <a:spcPct val="100000"/>
              </a:lnSpc>
              <a:spcBef>
                <a:spcPts val="1005"/>
              </a:spcBef>
              <a:tabLst>
                <a:tab pos="1376680" algn="l"/>
                <a:tab pos="2104390" algn="l"/>
              </a:tabLst>
            </a:pPr>
            <a:r>
              <a:rPr dirty="0" baseline="-3703" sz="4500" spc="-179">
                <a:latin typeface="Symbol"/>
                <a:cs typeface="Symbol"/>
              </a:rPr>
              <a:t></a:t>
            </a:r>
            <a:r>
              <a:rPr dirty="0" sz="3000" spc="-120">
                <a:latin typeface="Times New Roman"/>
                <a:cs typeface="Times New Roman"/>
              </a:rPr>
              <a:t>1	</a:t>
            </a:r>
            <a:r>
              <a:rPr dirty="0" sz="3000" spc="15">
                <a:latin typeface="Times New Roman"/>
                <a:cs typeface="Times New Roman"/>
              </a:rPr>
              <a:t>1	1</a:t>
            </a:r>
            <a:r>
              <a:rPr dirty="0" sz="3000" spc="-70">
                <a:latin typeface="Times New Roman"/>
                <a:cs typeface="Times New Roman"/>
              </a:rPr>
              <a:t> </a:t>
            </a:r>
            <a:r>
              <a:rPr dirty="0" baseline="-3703" sz="4500" spc="15">
                <a:latin typeface="Symbol"/>
                <a:cs typeface="Symbol"/>
              </a:rPr>
              <a:t></a:t>
            </a:r>
            <a:endParaRPr baseline="-3703" sz="450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915"/>
              </a:spcBef>
              <a:tabLst>
                <a:tab pos="1294765" algn="l"/>
                <a:tab pos="2104390" algn="l"/>
              </a:tabLst>
            </a:pPr>
            <a:r>
              <a:rPr dirty="0" u="heavy" sz="3000" spc="2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dirty="0" sz="3000" spc="-145" i="1">
                <a:latin typeface="Times New Roman"/>
                <a:cs typeface="Times New Roman"/>
              </a:rPr>
              <a:t> </a:t>
            </a:r>
            <a:r>
              <a:rPr dirty="0" sz="3000" spc="20">
                <a:latin typeface="Symbol"/>
                <a:cs typeface="Symbol"/>
              </a:rPr>
              <a:t></a:t>
            </a:r>
            <a:r>
              <a:rPr dirty="0" sz="3000" spc="5">
                <a:latin typeface="Times New Roman"/>
                <a:cs typeface="Times New Roman"/>
              </a:rPr>
              <a:t> </a:t>
            </a:r>
            <a:r>
              <a:rPr dirty="0" baseline="25925" sz="4500" spc="-179">
                <a:latin typeface="Symbol"/>
                <a:cs typeface="Symbol"/>
              </a:rPr>
              <a:t></a:t>
            </a:r>
            <a:r>
              <a:rPr dirty="0" sz="3000" spc="-120">
                <a:latin typeface="Times New Roman"/>
                <a:cs typeface="Times New Roman"/>
              </a:rPr>
              <a:t>1	</a:t>
            </a:r>
            <a:r>
              <a:rPr dirty="0" sz="3000" spc="100" i="1">
                <a:latin typeface="Times New Roman"/>
                <a:cs typeface="Times New Roman"/>
              </a:rPr>
              <a:t>a</a:t>
            </a:r>
            <a:r>
              <a:rPr dirty="0" baseline="42857" sz="2625" spc="150">
                <a:latin typeface="Times New Roman"/>
                <a:cs typeface="Times New Roman"/>
              </a:rPr>
              <a:t>2	</a:t>
            </a:r>
            <a:r>
              <a:rPr dirty="0" sz="3000" spc="15" i="1">
                <a:latin typeface="Times New Roman"/>
                <a:cs typeface="Times New Roman"/>
              </a:rPr>
              <a:t>a</a:t>
            </a:r>
            <a:r>
              <a:rPr dirty="0" sz="3000" spc="-65" i="1">
                <a:latin typeface="Times New Roman"/>
                <a:cs typeface="Times New Roman"/>
              </a:rPr>
              <a:t> </a:t>
            </a:r>
            <a:r>
              <a:rPr dirty="0" baseline="25925" sz="4500" spc="15">
                <a:latin typeface="Symbol"/>
                <a:cs typeface="Symbol"/>
              </a:rPr>
              <a:t></a:t>
            </a:r>
            <a:endParaRPr baseline="25925" sz="4500">
              <a:latin typeface="Symbol"/>
              <a:cs typeface="Symbol"/>
            </a:endParaRPr>
          </a:p>
          <a:p>
            <a:pPr algn="ctr" marL="325120">
              <a:lnSpc>
                <a:spcPct val="100000"/>
              </a:lnSpc>
              <a:spcBef>
                <a:spcPts val="915"/>
              </a:spcBef>
            </a:pPr>
            <a:r>
              <a:rPr dirty="0" sz="3000" spc="15" i="1">
                <a:latin typeface="Times New Roman"/>
                <a:cs typeface="Times New Roman"/>
              </a:rPr>
              <a:t>a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419600" y="4572000"/>
            <a:ext cx="2418080" cy="2028825"/>
          </a:xfrm>
          <a:custGeom>
            <a:avLst/>
            <a:gdLst/>
            <a:ahLst/>
            <a:cxnLst/>
            <a:rect l="l" t="t" r="r" b="b"/>
            <a:pathLst>
              <a:path w="2418079" h="2028825">
                <a:moveTo>
                  <a:pt x="2417826" y="0"/>
                </a:moveTo>
                <a:lnTo>
                  <a:pt x="0" y="0"/>
                </a:lnTo>
                <a:lnTo>
                  <a:pt x="0" y="2028825"/>
                </a:lnTo>
                <a:lnTo>
                  <a:pt x="2417826" y="2028825"/>
                </a:lnTo>
                <a:lnTo>
                  <a:pt x="2417826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5946978" y="6055250"/>
            <a:ext cx="814705" cy="530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638810" algn="l"/>
              </a:tabLst>
            </a:pPr>
            <a:r>
              <a:rPr dirty="0" sz="3300" spc="5">
                <a:latin typeface="Symbol"/>
                <a:cs typeface="Symbol"/>
              </a:rPr>
              <a:t></a:t>
            </a:r>
            <a:r>
              <a:rPr dirty="0" sz="3300" spc="5">
                <a:latin typeface="Times New Roman"/>
                <a:cs typeface="Times New Roman"/>
              </a:rPr>
              <a:t>	</a:t>
            </a:r>
            <a:r>
              <a:rPr dirty="0" sz="3300" spc="5">
                <a:latin typeface="Symbol"/>
                <a:cs typeface="Symbol"/>
              </a:rPr>
              <a:t>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89524" y="5464012"/>
            <a:ext cx="175260" cy="530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3300" spc="5">
                <a:latin typeface="Symbol"/>
                <a:cs typeface="Symbol"/>
              </a:rPr>
              <a:t>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413718" y="5875911"/>
            <a:ext cx="135890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900" spc="15">
                <a:latin typeface="Times New Roman"/>
                <a:cs typeface="Times New Roman"/>
              </a:rPr>
              <a:t>2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384073" y="5007766"/>
            <a:ext cx="402590" cy="530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baseline="-14619" sz="2850" spc="22">
                <a:latin typeface="Times New Roman"/>
                <a:cs typeface="Times New Roman"/>
              </a:rPr>
              <a:t>1</a:t>
            </a:r>
            <a:r>
              <a:rPr dirty="0" baseline="-14619" sz="2850" spc="-165">
                <a:latin typeface="Times New Roman"/>
                <a:cs typeface="Times New Roman"/>
              </a:rPr>
              <a:t> </a:t>
            </a:r>
            <a:r>
              <a:rPr dirty="0" sz="3300" spc="5">
                <a:latin typeface="Symbol"/>
                <a:cs typeface="Symbol"/>
              </a:rPr>
              <a:t>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324414" y="6168614"/>
            <a:ext cx="135890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900" spc="15" i="1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326933" y="4908934"/>
            <a:ext cx="135890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900" spc="15" i="1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873676" y="6168614"/>
            <a:ext cx="121920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900" spc="15" i="1">
                <a:latin typeface="Times New Roman"/>
                <a:cs typeface="Times New Roman"/>
              </a:rPr>
              <a:t>c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840718" y="5363357"/>
            <a:ext cx="408305" cy="530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sz="1900" spc="15" i="1">
                <a:latin typeface="Times New Roman"/>
                <a:cs typeface="Times New Roman"/>
              </a:rPr>
              <a:t>b</a:t>
            </a:r>
            <a:r>
              <a:rPr dirty="0" sz="1900" spc="-65" i="1">
                <a:latin typeface="Times New Roman"/>
                <a:cs typeface="Times New Roman"/>
              </a:rPr>
              <a:t> </a:t>
            </a:r>
            <a:r>
              <a:rPr dirty="0" baseline="-13468" sz="4950" spc="7">
                <a:latin typeface="Symbol"/>
                <a:cs typeface="Symbol"/>
              </a:rPr>
              <a:t></a:t>
            </a:r>
            <a:endParaRPr baseline="-13468" sz="495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867775" y="4908934"/>
            <a:ext cx="135890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900" spc="15" i="1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079242" y="5888356"/>
            <a:ext cx="271145" cy="530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3300" spc="10" i="1">
                <a:latin typeface="Times New Roman"/>
                <a:cs typeface="Times New Roman"/>
              </a:rPr>
              <a:t>V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921578" y="5410315"/>
            <a:ext cx="865505" cy="530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sz="3300" spc="-40">
                <a:latin typeface="Symbol"/>
                <a:cs typeface="Symbol"/>
              </a:rPr>
              <a:t></a:t>
            </a:r>
            <a:r>
              <a:rPr dirty="0" baseline="20202" sz="4950" spc="-60" i="1">
                <a:latin typeface="Times New Roman"/>
                <a:cs typeface="Times New Roman"/>
              </a:rPr>
              <a:t>V</a:t>
            </a:r>
            <a:r>
              <a:rPr dirty="0" baseline="10233" sz="2850" spc="-60" i="1">
                <a:latin typeface="Times New Roman"/>
                <a:cs typeface="Times New Roman"/>
              </a:rPr>
              <a:t>a</a:t>
            </a:r>
            <a:r>
              <a:rPr dirty="0" baseline="10233" sz="2850" spc="547" i="1">
                <a:latin typeface="Times New Roman"/>
                <a:cs typeface="Times New Roman"/>
              </a:rPr>
              <a:t> </a:t>
            </a:r>
            <a:r>
              <a:rPr dirty="0" sz="3300" spc="5">
                <a:latin typeface="Symbol"/>
                <a:cs typeface="Symbol"/>
              </a:rPr>
              <a:t>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21578" y="4606042"/>
            <a:ext cx="865505" cy="530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sz="3300" spc="-100">
                <a:latin typeface="Symbol"/>
                <a:cs typeface="Symbol"/>
              </a:rPr>
              <a:t></a:t>
            </a:r>
            <a:r>
              <a:rPr dirty="0" baseline="-3367" sz="4950" spc="-150" i="1">
                <a:latin typeface="Times New Roman"/>
                <a:cs typeface="Times New Roman"/>
              </a:rPr>
              <a:t>V </a:t>
            </a:r>
            <a:r>
              <a:rPr dirty="0" baseline="38011" sz="2850" spc="22">
                <a:latin typeface="Times New Roman"/>
                <a:cs typeface="Times New Roman"/>
              </a:rPr>
              <a:t>0</a:t>
            </a:r>
            <a:r>
              <a:rPr dirty="0" baseline="38011" sz="2850" spc="-442">
                <a:latin typeface="Times New Roman"/>
                <a:cs typeface="Times New Roman"/>
              </a:rPr>
              <a:t> </a:t>
            </a:r>
            <a:r>
              <a:rPr dirty="0" sz="3300" spc="5">
                <a:latin typeface="Symbol"/>
                <a:cs typeface="Symbol"/>
              </a:rPr>
              <a:t>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464124" y="5866551"/>
            <a:ext cx="785495" cy="530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  <a:tabLst>
                <a:tab pos="584200" algn="l"/>
              </a:tabLst>
            </a:pPr>
            <a:r>
              <a:rPr dirty="0" sz="3300" spc="-470">
                <a:latin typeface="Symbol"/>
                <a:cs typeface="Symbol"/>
              </a:rPr>
              <a:t></a:t>
            </a:r>
            <a:r>
              <a:rPr dirty="0" baseline="-17676" sz="4950" spc="-705">
                <a:latin typeface="Symbol"/>
                <a:cs typeface="Symbol"/>
              </a:rPr>
              <a:t></a:t>
            </a:r>
            <a:r>
              <a:rPr dirty="0" baseline="-2525" sz="4950" spc="-705" i="1">
                <a:latin typeface="Times New Roman"/>
                <a:cs typeface="Times New Roman"/>
              </a:rPr>
              <a:t>V	</a:t>
            </a:r>
            <a:r>
              <a:rPr dirty="0" sz="3300" spc="-635">
                <a:latin typeface="Symbol"/>
                <a:cs typeface="Symbol"/>
              </a:rPr>
              <a:t></a:t>
            </a:r>
            <a:r>
              <a:rPr dirty="0" baseline="-17676" sz="4950" spc="-952">
                <a:latin typeface="Symbol"/>
                <a:cs typeface="Symbol"/>
              </a:rPr>
              <a:t></a:t>
            </a:r>
            <a:endParaRPr baseline="-17676" sz="495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464124" y="5258509"/>
            <a:ext cx="1683385" cy="530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  <a:tabLst>
                <a:tab pos="584200" algn="l"/>
              </a:tabLst>
            </a:pPr>
            <a:r>
              <a:rPr dirty="0" baseline="26094" sz="4950" spc="-127">
                <a:latin typeface="Symbol"/>
                <a:cs typeface="Symbol"/>
              </a:rPr>
              <a:t></a:t>
            </a:r>
            <a:r>
              <a:rPr dirty="0" sz="3300" spc="-85" i="1">
                <a:latin typeface="Times New Roman"/>
                <a:cs typeface="Times New Roman"/>
              </a:rPr>
              <a:t>V	</a:t>
            </a:r>
            <a:r>
              <a:rPr dirty="0" baseline="26094" sz="4950" spc="7">
                <a:latin typeface="Symbol"/>
                <a:cs typeface="Symbol"/>
              </a:rPr>
              <a:t></a:t>
            </a:r>
            <a:r>
              <a:rPr dirty="0" baseline="26094" sz="4950" spc="7">
                <a:latin typeface="Times New Roman"/>
                <a:cs typeface="Times New Roman"/>
              </a:rPr>
              <a:t> </a:t>
            </a:r>
            <a:r>
              <a:rPr dirty="0" sz="3300" spc="10">
                <a:latin typeface="Symbol"/>
                <a:cs typeface="Symbol"/>
              </a:rPr>
              <a:t></a:t>
            </a:r>
            <a:r>
              <a:rPr dirty="0" sz="3300" spc="170">
                <a:latin typeface="Times New Roman"/>
                <a:cs typeface="Times New Roman"/>
              </a:rPr>
              <a:t> </a:t>
            </a:r>
            <a:r>
              <a:rPr dirty="0" u="heavy" sz="3300" spc="2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dirty="0" baseline="32828" sz="4950" spc="37">
                <a:latin typeface="Symbol"/>
                <a:cs typeface="Symbol"/>
              </a:rPr>
              <a:t></a:t>
            </a:r>
            <a:endParaRPr baseline="32828" sz="49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489524" y="4659738"/>
            <a:ext cx="734695" cy="530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558800" algn="l"/>
              </a:tabLst>
            </a:pPr>
            <a:r>
              <a:rPr dirty="0" sz="3300" spc="-225">
                <a:latin typeface="Symbol"/>
                <a:cs typeface="Symbol"/>
              </a:rPr>
              <a:t></a:t>
            </a:r>
            <a:r>
              <a:rPr dirty="0" baseline="4208" sz="4950" spc="15" i="1">
                <a:latin typeface="Times New Roman"/>
                <a:cs typeface="Times New Roman"/>
              </a:rPr>
              <a:t>V</a:t>
            </a:r>
            <a:r>
              <a:rPr dirty="0" baseline="4208" sz="4950" i="1">
                <a:latin typeface="Times New Roman"/>
                <a:cs typeface="Times New Roman"/>
              </a:rPr>
              <a:t>	</a:t>
            </a:r>
            <a:r>
              <a:rPr dirty="0" sz="3300" spc="5">
                <a:latin typeface="Symbol"/>
                <a:cs typeface="Symbol"/>
              </a:rPr>
              <a:t>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271009" y="3991991"/>
            <a:ext cx="15055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Arial Rounded MT Bold"/>
                <a:cs typeface="Arial Rounded MT Bold"/>
              </a:rPr>
              <a:t>Entonces: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419600" y="4572000"/>
            <a:ext cx="2418080" cy="2028825"/>
          </a:xfrm>
          <a:custGeom>
            <a:avLst/>
            <a:gdLst/>
            <a:ahLst/>
            <a:cxnLst/>
            <a:rect l="l" t="t" r="r" b="b"/>
            <a:pathLst>
              <a:path w="2418079" h="2028825">
                <a:moveTo>
                  <a:pt x="0" y="2028825"/>
                </a:moveTo>
                <a:lnTo>
                  <a:pt x="2417826" y="2028825"/>
                </a:lnTo>
                <a:lnTo>
                  <a:pt x="2417826" y="0"/>
                </a:lnTo>
                <a:lnTo>
                  <a:pt x="0" y="0"/>
                </a:lnTo>
                <a:lnTo>
                  <a:pt x="0" y="2028825"/>
                </a:lnTo>
                <a:close/>
              </a:path>
            </a:pathLst>
          </a:custGeom>
          <a:ln w="95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39" y="0"/>
            <a:ext cx="7691755" cy="17837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8900" marR="742315">
              <a:lnSpc>
                <a:spcPct val="100000"/>
              </a:lnSpc>
              <a:spcBef>
                <a:spcPts val="100"/>
              </a:spcBef>
            </a:pP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Las </a:t>
            </a:r>
            <a:r>
              <a:rPr dirty="0" sz="3200" b="1">
                <a:solidFill>
                  <a:srgbClr val="7D9CE8"/>
                </a:solidFill>
                <a:latin typeface="Arial"/>
                <a:cs typeface="Arial"/>
              </a:rPr>
              <a:t>componentes </a:t>
            </a: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simétricas de</a:t>
            </a:r>
            <a:r>
              <a:rPr dirty="0" sz="3200" spc="-130" b="1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los  fasores</a:t>
            </a:r>
            <a:r>
              <a:rPr dirty="0" sz="3200" spc="-40" b="1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7D9CE8"/>
                </a:solidFill>
                <a:latin typeface="Arial"/>
                <a:cs typeface="Arial"/>
              </a:rPr>
              <a:t>desequilibrados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498600" algn="l"/>
                <a:tab pos="2067560" algn="l"/>
                <a:tab pos="3401695" algn="l"/>
                <a:tab pos="4788535" algn="l"/>
                <a:tab pos="5439410" algn="l"/>
                <a:tab pos="7306945" algn="l"/>
              </a:tabLst>
            </a:pPr>
            <a:r>
              <a:rPr dirty="0" sz="2400" spc="-125">
                <a:latin typeface="Arial Rounded MT Bold"/>
                <a:cs typeface="Arial Rounded MT Bold"/>
              </a:rPr>
              <a:t>T</a:t>
            </a:r>
            <a:r>
              <a:rPr dirty="0" sz="2400" spc="-5">
                <a:latin typeface="Arial Rounded MT Bold"/>
                <a:cs typeface="Arial Rounded MT Bold"/>
              </a:rPr>
              <a:t>a</a:t>
            </a:r>
            <a:r>
              <a:rPr dirty="0" sz="2400" spc="-15">
                <a:latin typeface="Arial Rounded MT Bold"/>
                <a:cs typeface="Arial Rounded MT Bold"/>
              </a:rPr>
              <a:t>m</a:t>
            </a:r>
            <a:r>
              <a:rPr dirty="0" sz="2400">
                <a:latin typeface="Arial Rounded MT Bold"/>
                <a:cs typeface="Arial Rounded MT Bold"/>
              </a:rPr>
              <a:t>bi</a:t>
            </a:r>
            <a:r>
              <a:rPr dirty="0" sz="2400" spc="-5">
                <a:latin typeface="Arial Rounded MT Bold"/>
                <a:cs typeface="Arial Rounded MT Bold"/>
              </a:rPr>
              <a:t>é</a:t>
            </a:r>
            <a:r>
              <a:rPr dirty="0" sz="2400">
                <a:latin typeface="Arial Rounded MT Bold"/>
                <a:cs typeface="Arial Rounded MT Bold"/>
              </a:rPr>
              <a:t>n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-5">
                <a:latin typeface="Arial Rounded MT Bold"/>
                <a:cs typeface="Arial Rounded MT Bold"/>
              </a:rPr>
              <a:t>s</a:t>
            </a:r>
            <a:r>
              <a:rPr dirty="0" sz="2400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>
                <a:latin typeface="Arial Rounded MT Bold"/>
                <a:cs typeface="Arial Rounded MT Bold"/>
              </a:rPr>
              <a:t>pu</a:t>
            </a: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 spc="-15">
                <a:latin typeface="Arial Rounded MT Bold"/>
                <a:cs typeface="Arial Rounded MT Bold"/>
              </a:rPr>
              <a:t>d</a:t>
            </a: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n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-15">
                <a:latin typeface="Arial Rounded MT Bold"/>
                <a:cs typeface="Arial Rounded MT Bold"/>
              </a:rPr>
              <a:t>o</a:t>
            </a:r>
            <a:r>
              <a:rPr dirty="0" sz="2400" spc="15">
                <a:latin typeface="Arial Rounded MT Bold"/>
                <a:cs typeface="Arial Rounded MT Bold"/>
              </a:rPr>
              <a:t>b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 spc="-5">
                <a:latin typeface="Arial Rounded MT Bold"/>
                <a:cs typeface="Arial Rounded MT Bold"/>
              </a:rPr>
              <a:t>ene</a:t>
            </a:r>
            <a:r>
              <a:rPr dirty="0" sz="2400">
                <a:latin typeface="Arial Rounded MT Bold"/>
                <a:cs typeface="Arial Rounded MT Bold"/>
              </a:rPr>
              <a:t>r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-15">
                <a:latin typeface="Arial Rounded MT Bold"/>
                <a:cs typeface="Arial Rounded MT Bold"/>
              </a:rPr>
              <a:t>l</a:t>
            </a:r>
            <a:r>
              <a:rPr dirty="0" sz="2400" spc="-5">
                <a:latin typeface="Arial Rounded MT Bold"/>
                <a:cs typeface="Arial Rounded MT Bold"/>
              </a:rPr>
              <a:t>a</a:t>
            </a:r>
            <a:r>
              <a:rPr dirty="0" sz="2400">
                <a:latin typeface="Arial Rounded MT Bold"/>
                <a:cs typeface="Arial Rounded MT Bold"/>
              </a:rPr>
              <a:t>s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-5">
                <a:latin typeface="Arial Rounded MT Bold"/>
                <a:cs typeface="Arial Rounded MT Bold"/>
              </a:rPr>
              <a:t>c</a:t>
            </a:r>
            <a:r>
              <a:rPr dirty="0" sz="2400" spc="-15">
                <a:latin typeface="Arial Rounded MT Bold"/>
                <a:cs typeface="Arial Rounded MT Bold"/>
              </a:rPr>
              <a:t>an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 spc="5">
                <a:latin typeface="Arial Rounded MT Bold"/>
                <a:cs typeface="Arial Rounded MT Bold"/>
              </a:rPr>
              <a:t>i</a:t>
            </a:r>
            <a:r>
              <a:rPr dirty="0" sz="2400">
                <a:latin typeface="Arial Rounded MT Bold"/>
                <a:cs typeface="Arial Rounded MT Bold"/>
              </a:rPr>
              <a:t>d</a:t>
            </a:r>
            <a:r>
              <a:rPr dirty="0" sz="2400" spc="-10">
                <a:latin typeface="Arial Rounded MT Bold"/>
                <a:cs typeface="Arial Rounded MT Bold"/>
              </a:rPr>
              <a:t>a</a:t>
            </a:r>
            <a:r>
              <a:rPr dirty="0" sz="2400">
                <a:latin typeface="Arial Rounded MT Bold"/>
                <a:cs typeface="Arial Rounded MT Bold"/>
              </a:rPr>
              <a:t>d</a:t>
            </a:r>
            <a:r>
              <a:rPr dirty="0" sz="2400" spc="-10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s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-5">
                <a:latin typeface="Arial Rounded MT Bold"/>
                <a:cs typeface="Arial Rounded MT Bold"/>
              </a:rPr>
              <a:t>de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</a:pPr>
            <a:r>
              <a:rPr dirty="0" sz="2400" spc="-10">
                <a:latin typeface="Arial Rounded MT Bold"/>
                <a:cs typeface="Arial Rounded MT Bold"/>
              </a:rPr>
              <a:t>secuencia 012 </a:t>
            </a:r>
            <a:r>
              <a:rPr dirty="0" sz="2400">
                <a:latin typeface="Arial Rounded MT Bold"/>
                <a:cs typeface="Arial Rounded MT Bold"/>
              </a:rPr>
              <a:t>a partir de las de </a:t>
            </a:r>
            <a:r>
              <a:rPr dirty="0" sz="2400" spc="-15">
                <a:latin typeface="Arial Rounded MT Bold"/>
                <a:cs typeface="Arial Rounded MT Bold"/>
              </a:rPr>
              <a:t>fase</a:t>
            </a:r>
            <a:r>
              <a:rPr dirty="0" sz="2400" spc="25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ABC: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8290" y="4525327"/>
            <a:ext cx="104838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Arial Rounded MT Bold"/>
                <a:cs typeface="Arial Rounded MT Bold"/>
              </a:rPr>
              <a:t>donde: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3428" y="2848292"/>
            <a:ext cx="21018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 Rounded MT Bold"/>
                <a:cs typeface="Arial Rounded MT Bold"/>
              </a:rPr>
              <a:t>o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20687" y="2160651"/>
            <a:ext cx="2703830" cy="2030730"/>
          </a:xfrm>
          <a:custGeom>
            <a:avLst/>
            <a:gdLst/>
            <a:ahLst/>
            <a:cxnLst/>
            <a:rect l="l" t="t" r="r" b="b"/>
            <a:pathLst>
              <a:path w="2703830" h="2030729">
                <a:moveTo>
                  <a:pt x="2703449" y="0"/>
                </a:moveTo>
                <a:lnTo>
                  <a:pt x="0" y="0"/>
                </a:lnTo>
                <a:lnTo>
                  <a:pt x="0" y="2030349"/>
                </a:lnTo>
                <a:lnTo>
                  <a:pt x="2703449" y="2030349"/>
                </a:lnTo>
                <a:lnTo>
                  <a:pt x="2703449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871439" y="2650364"/>
            <a:ext cx="175260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3300" spc="10">
                <a:latin typeface="Symbol"/>
                <a:cs typeface="Symbol"/>
              </a:rPr>
              <a:t>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0854" y="2596659"/>
            <a:ext cx="817244" cy="15792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ts val="3565"/>
              </a:lnSpc>
              <a:spcBef>
                <a:spcPts val="110"/>
              </a:spcBef>
              <a:tabLst>
                <a:tab pos="641350" algn="l"/>
              </a:tabLst>
            </a:pPr>
            <a:r>
              <a:rPr dirty="0" sz="3300" spc="10">
                <a:latin typeface="Symbol"/>
                <a:cs typeface="Symbol"/>
              </a:rPr>
              <a:t></a:t>
            </a:r>
            <a:r>
              <a:rPr dirty="0" sz="3300" spc="10">
                <a:latin typeface="Times New Roman"/>
                <a:cs typeface="Times New Roman"/>
              </a:rPr>
              <a:t>	</a:t>
            </a:r>
            <a:r>
              <a:rPr dirty="0" sz="3300" spc="10">
                <a:latin typeface="Symbol"/>
                <a:cs typeface="Symbol"/>
              </a:rPr>
              <a:t></a:t>
            </a:r>
            <a:endParaRPr sz="3300">
              <a:latin typeface="Symbol"/>
              <a:cs typeface="Symbol"/>
            </a:endParaRPr>
          </a:p>
          <a:p>
            <a:pPr>
              <a:lnSpc>
                <a:spcPts val="3565"/>
              </a:lnSpc>
              <a:tabLst>
                <a:tab pos="641350" algn="l"/>
              </a:tabLst>
            </a:pPr>
            <a:r>
              <a:rPr dirty="0" sz="3300" spc="10">
                <a:latin typeface="Symbol"/>
                <a:cs typeface="Symbol"/>
              </a:rPr>
              <a:t></a:t>
            </a:r>
            <a:r>
              <a:rPr dirty="0" sz="3300" spc="10">
                <a:latin typeface="Times New Roman"/>
                <a:cs typeface="Times New Roman"/>
              </a:rPr>
              <a:t>	</a:t>
            </a:r>
            <a:r>
              <a:rPr dirty="0" sz="3300" spc="10">
                <a:latin typeface="Symbol"/>
                <a:cs typeface="Symbol"/>
              </a:rPr>
              <a:t></a:t>
            </a:r>
            <a:endParaRPr sz="33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1125"/>
              </a:spcBef>
              <a:tabLst>
                <a:tab pos="641350" algn="l"/>
              </a:tabLst>
            </a:pPr>
            <a:r>
              <a:rPr dirty="0" sz="3300" spc="10">
                <a:latin typeface="Symbol"/>
                <a:cs typeface="Symbol"/>
              </a:rPr>
              <a:t></a:t>
            </a:r>
            <a:r>
              <a:rPr dirty="0" sz="3300" spc="10">
                <a:latin typeface="Times New Roman"/>
                <a:cs typeface="Times New Roman"/>
              </a:rPr>
              <a:t>	</a:t>
            </a:r>
            <a:r>
              <a:rPr dirty="0" sz="3300" spc="10">
                <a:latin typeface="Symbol"/>
                <a:cs typeface="Symbol"/>
              </a:rPr>
              <a:t>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0942" y="3592114"/>
            <a:ext cx="735965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384175" algn="l"/>
              </a:tabLst>
            </a:pPr>
            <a:r>
              <a:rPr dirty="0" sz="3300" spc="10">
                <a:latin typeface="Symbol"/>
                <a:cs typeface="Symbol"/>
              </a:rPr>
              <a:t></a:t>
            </a:r>
            <a:r>
              <a:rPr dirty="0" sz="3300" spc="10">
                <a:latin typeface="Times New Roman"/>
                <a:cs typeface="Times New Roman"/>
              </a:rPr>
              <a:t>	</a:t>
            </a:r>
            <a:r>
              <a:rPr dirty="0" baseline="1461" sz="2850" spc="22" i="1">
                <a:latin typeface="Times New Roman"/>
                <a:cs typeface="Times New Roman"/>
              </a:rPr>
              <a:t>c</a:t>
            </a:r>
            <a:r>
              <a:rPr dirty="0" baseline="1461" sz="2850" spc="-52" i="1">
                <a:latin typeface="Times New Roman"/>
                <a:cs typeface="Times New Roman"/>
              </a:rPr>
              <a:t> </a:t>
            </a:r>
            <a:r>
              <a:rPr dirty="0" sz="3300" spc="10">
                <a:latin typeface="Symbol"/>
                <a:cs typeface="Symbol"/>
              </a:rPr>
              <a:t>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89685" y="2497746"/>
            <a:ext cx="136525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900" spc="20" i="1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9584" y="3758448"/>
            <a:ext cx="136525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900" spc="20" i="1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2111" y="2497746"/>
            <a:ext cx="136525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900" spc="20" i="1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85542" y="3053275"/>
            <a:ext cx="786765" cy="9334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ts val="3565"/>
              </a:lnSpc>
              <a:spcBef>
                <a:spcPts val="110"/>
              </a:spcBef>
            </a:pPr>
            <a:r>
              <a:rPr dirty="0" sz="3300" spc="-100">
                <a:latin typeface="Symbol"/>
                <a:cs typeface="Symbol"/>
              </a:rPr>
              <a:t></a:t>
            </a:r>
            <a:r>
              <a:rPr dirty="0" baseline="26936" sz="4950" spc="-150" i="1">
                <a:latin typeface="Times New Roman"/>
                <a:cs typeface="Times New Roman"/>
              </a:rPr>
              <a:t>V</a:t>
            </a:r>
            <a:r>
              <a:rPr dirty="0" baseline="23391" sz="2850" spc="-150" i="1">
                <a:latin typeface="Times New Roman"/>
                <a:cs typeface="Times New Roman"/>
              </a:rPr>
              <a:t>b</a:t>
            </a:r>
            <a:r>
              <a:rPr dirty="0" baseline="23391" sz="2850" spc="-97" i="1">
                <a:latin typeface="Times New Roman"/>
                <a:cs typeface="Times New Roman"/>
              </a:rPr>
              <a:t> </a:t>
            </a:r>
            <a:r>
              <a:rPr dirty="0" sz="3300" spc="10">
                <a:latin typeface="Symbol"/>
                <a:cs typeface="Symbol"/>
              </a:rPr>
              <a:t></a:t>
            </a:r>
            <a:endParaRPr sz="3300">
              <a:latin typeface="Symbol"/>
              <a:cs typeface="Symbol"/>
            </a:endParaRPr>
          </a:p>
          <a:p>
            <a:pPr marL="25400">
              <a:lnSpc>
                <a:spcPts val="3565"/>
              </a:lnSpc>
            </a:pPr>
            <a:r>
              <a:rPr dirty="0" sz="3300" spc="-135">
                <a:latin typeface="Symbol"/>
                <a:cs typeface="Symbol"/>
              </a:rPr>
              <a:t></a:t>
            </a:r>
            <a:r>
              <a:rPr dirty="0" baseline="-2525" sz="4950" spc="-202" i="1">
                <a:latin typeface="Times New Roman"/>
                <a:cs typeface="Times New Roman"/>
              </a:rPr>
              <a:t>V</a:t>
            </a:r>
            <a:endParaRPr baseline="-2525" sz="49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10942" y="2248349"/>
            <a:ext cx="735965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560070" algn="l"/>
              </a:tabLst>
            </a:pPr>
            <a:r>
              <a:rPr dirty="0" sz="3300" spc="-235">
                <a:latin typeface="Symbol"/>
                <a:cs typeface="Symbol"/>
              </a:rPr>
              <a:t></a:t>
            </a:r>
            <a:r>
              <a:rPr dirty="0" baseline="4208" sz="4950" spc="30" i="1">
                <a:latin typeface="Times New Roman"/>
                <a:cs typeface="Times New Roman"/>
              </a:rPr>
              <a:t>V</a:t>
            </a:r>
            <a:r>
              <a:rPr dirty="0" baseline="4208" sz="4950" i="1">
                <a:latin typeface="Times New Roman"/>
                <a:cs typeface="Times New Roman"/>
              </a:rPr>
              <a:t>	</a:t>
            </a:r>
            <a:r>
              <a:rPr dirty="0" sz="3300" spc="10">
                <a:latin typeface="Symbol"/>
                <a:cs typeface="Symbol"/>
              </a:rPr>
              <a:t>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03869" y="2847605"/>
            <a:ext cx="635000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3300" spc="15">
                <a:latin typeface="Symbol"/>
                <a:cs typeface="Symbol"/>
              </a:rPr>
              <a:t></a:t>
            </a:r>
            <a:r>
              <a:rPr dirty="0" sz="3300" spc="114">
                <a:latin typeface="Times New Roman"/>
                <a:cs typeface="Times New Roman"/>
              </a:rPr>
              <a:t> </a:t>
            </a:r>
            <a:r>
              <a:rPr dirty="0" u="heavy" sz="3300" spc="2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2732" y="3477963"/>
            <a:ext cx="271780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3300" spc="20" i="1">
                <a:latin typeface="Times New Roman"/>
                <a:cs typeface="Times New Roman"/>
              </a:rPr>
              <a:t>V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7247" y="2847605"/>
            <a:ext cx="271780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3300" spc="20" i="1">
                <a:latin typeface="Times New Roman"/>
                <a:cs typeface="Times New Roman"/>
              </a:rPr>
              <a:t>V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31126" y="2628552"/>
            <a:ext cx="455295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1900" spc="-45">
                <a:latin typeface="Symbol"/>
                <a:cs typeface="Symbol"/>
              </a:rPr>
              <a:t></a:t>
            </a:r>
            <a:r>
              <a:rPr dirty="0" sz="1900" spc="-45">
                <a:latin typeface="Times New Roman"/>
                <a:cs typeface="Times New Roman"/>
              </a:rPr>
              <a:t>1</a:t>
            </a:r>
            <a:r>
              <a:rPr dirty="0" sz="1900" spc="-254">
                <a:latin typeface="Times New Roman"/>
                <a:cs typeface="Times New Roman"/>
              </a:rPr>
              <a:t> </a:t>
            </a:r>
            <a:r>
              <a:rPr dirty="0" baseline="-2525" sz="4950" spc="15">
                <a:latin typeface="Symbol"/>
                <a:cs typeface="Symbol"/>
              </a:rPr>
              <a:t></a:t>
            </a:r>
            <a:endParaRPr baseline="-2525" sz="49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94099" y="3085023"/>
            <a:ext cx="251460" cy="700405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70"/>
              </a:spcBef>
            </a:pPr>
            <a:r>
              <a:rPr dirty="0" sz="1900" spc="20" i="1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  <a:p>
            <a:pPr marL="64769">
              <a:lnSpc>
                <a:spcPct val="100000"/>
              </a:lnSpc>
              <a:spcBef>
                <a:spcPts val="375"/>
              </a:spcBef>
            </a:pPr>
            <a:r>
              <a:rPr dirty="0" sz="1900" spc="20">
                <a:latin typeface="Times New Roman"/>
                <a:cs typeface="Times New Roman"/>
              </a:rPr>
              <a:t>2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55803" y="2835185"/>
            <a:ext cx="136525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900" spc="20">
                <a:latin typeface="Times New Roman"/>
                <a:cs typeface="Times New Roman"/>
              </a:rPr>
              <a:t>1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5454" y="2194609"/>
            <a:ext cx="868044" cy="530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sz="3300" spc="-100">
                <a:latin typeface="Symbol"/>
                <a:cs typeface="Symbol"/>
              </a:rPr>
              <a:t></a:t>
            </a:r>
            <a:r>
              <a:rPr dirty="0" baseline="-3367" sz="4950" spc="-150" i="1">
                <a:latin typeface="Times New Roman"/>
                <a:cs typeface="Times New Roman"/>
              </a:rPr>
              <a:t>V </a:t>
            </a:r>
            <a:r>
              <a:rPr dirty="0" baseline="38011" sz="2850" spc="30">
                <a:latin typeface="Times New Roman"/>
                <a:cs typeface="Times New Roman"/>
              </a:rPr>
              <a:t>0</a:t>
            </a:r>
            <a:r>
              <a:rPr dirty="0" baseline="38011" sz="2850" spc="-427">
                <a:latin typeface="Times New Roman"/>
                <a:cs typeface="Times New Roman"/>
              </a:rPr>
              <a:t> </a:t>
            </a:r>
            <a:r>
              <a:rPr dirty="0" sz="3300" spc="10">
                <a:latin typeface="Symbol"/>
                <a:cs typeface="Symbol"/>
              </a:rPr>
              <a:t></a:t>
            </a:r>
            <a:endParaRPr sz="3300">
              <a:latin typeface="Symbol"/>
              <a:cs typeface="Symbo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38150" y="5124450"/>
            <a:ext cx="2838450" cy="1581150"/>
            <a:chOff x="438150" y="5124450"/>
            <a:chExt cx="2838450" cy="1581150"/>
          </a:xfrm>
        </p:grpSpPr>
        <p:sp>
          <p:nvSpPr>
            <p:cNvPr id="22" name="object 22"/>
            <p:cNvSpPr/>
            <p:nvPr/>
          </p:nvSpPr>
          <p:spPr>
            <a:xfrm>
              <a:off x="438150" y="5124450"/>
              <a:ext cx="2838450" cy="1581150"/>
            </a:xfrm>
            <a:custGeom>
              <a:avLst/>
              <a:gdLst/>
              <a:ahLst/>
              <a:cxnLst/>
              <a:rect l="l" t="t" r="r" b="b"/>
              <a:pathLst>
                <a:path w="2838450" h="1581150">
                  <a:moveTo>
                    <a:pt x="2838450" y="0"/>
                  </a:moveTo>
                  <a:lnTo>
                    <a:pt x="0" y="0"/>
                  </a:lnTo>
                  <a:lnTo>
                    <a:pt x="0" y="1581150"/>
                  </a:lnTo>
                  <a:lnTo>
                    <a:pt x="2838450" y="1581150"/>
                  </a:lnTo>
                  <a:lnTo>
                    <a:pt x="283845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296352" y="5916065"/>
              <a:ext cx="184785" cy="0"/>
            </a:xfrm>
            <a:custGeom>
              <a:avLst/>
              <a:gdLst/>
              <a:ahLst/>
              <a:cxnLst/>
              <a:rect l="l" t="t" r="r" b="b"/>
              <a:pathLst>
                <a:path w="184784" h="0">
                  <a:moveTo>
                    <a:pt x="0" y="0"/>
                  </a:moveTo>
                  <a:lnTo>
                    <a:pt x="184375" y="0"/>
                  </a:lnTo>
                </a:path>
              </a:pathLst>
            </a:custGeom>
            <a:ln w="142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2798827" y="5814456"/>
            <a:ext cx="454659" cy="7581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84480">
              <a:lnSpc>
                <a:spcPts val="2870"/>
              </a:lnSpc>
              <a:spcBef>
                <a:spcPts val="120"/>
              </a:spcBef>
            </a:pPr>
            <a:r>
              <a:rPr dirty="0" sz="2650" spc="20">
                <a:latin typeface="Symbol"/>
                <a:cs typeface="Symbol"/>
              </a:rPr>
              <a:t></a:t>
            </a:r>
            <a:endParaRPr sz="2650">
              <a:latin typeface="Symbol"/>
              <a:cs typeface="Symbol"/>
            </a:endParaRPr>
          </a:p>
          <a:p>
            <a:pPr marL="25400">
              <a:lnSpc>
                <a:spcPts val="2870"/>
              </a:lnSpc>
            </a:pPr>
            <a:r>
              <a:rPr dirty="0" baseline="-3144" sz="3975" spc="37" i="1">
                <a:latin typeface="Times New Roman"/>
                <a:cs typeface="Times New Roman"/>
              </a:rPr>
              <a:t>a</a:t>
            </a:r>
            <a:r>
              <a:rPr dirty="0" baseline="-3144" sz="3975" spc="-67" i="1">
                <a:latin typeface="Times New Roman"/>
                <a:cs typeface="Times New Roman"/>
              </a:rPr>
              <a:t> </a:t>
            </a:r>
            <a:r>
              <a:rPr dirty="0" sz="2650" spc="-500">
                <a:latin typeface="Symbol"/>
                <a:cs typeface="Symbol"/>
              </a:rPr>
              <a:t></a:t>
            </a:r>
            <a:r>
              <a:rPr dirty="0" baseline="-17819" sz="3975" spc="-750">
                <a:latin typeface="Symbol"/>
                <a:cs typeface="Symbol"/>
              </a:rPr>
              <a:t></a:t>
            </a:r>
            <a:endParaRPr baseline="-17819" sz="3975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26166" y="5496479"/>
            <a:ext cx="527685" cy="4330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dirty="0" baseline="-25157" sz="3975" spc="142" i="1">
                <a:latin typeface="Times New Roman"/>
                <a:cs typeface="Times New Roman"/>
              </a:rPr>
              <a:t>a</a:t>
            </a:r>
            <a:r>
              <a:rPr dirty="0" sz="1550" spc="95">
                <a:latin typeface="Times New Roman"/>
                <a:cs typeface="Times New Roman"/>
              </a:rPr>
              <a:t>2</a:t>
            </a:r>
            <a:r>
              <a:rPr dirty="0" sz="1550" spc="-125">
                <a:latin typeface="Times New Roman"/>
                <a:cs typeface="Times New Roman"/>
              </a:rPr>
              <a:t> </a:t>
            </a:r>
            <a:r>
              <a:rPr dirty="0" baseline="1048" sz="3975" spc="30">
                <a:latin typeface="Symbol"/>
                <a:cs typeface="Symbol"/>
              </a:rPr>
              <a:t></a:t>
            </a:r>
            <a:endParaRPr baseline="1048" sz="3975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514288" y="6139887"/>
            <a:ext cx="337185" cy="4330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dirty="0" sz="2650" spc="-405">
                <a:latin typeface="Symbol"/>
                <a:cs typeface="Symbol"/>
              </a:rPr>
              <a:t></a:t>
            </a:r>
            <a:r>
              <a:rPr dirty="0" baseline="-17819" sz="3975" spc="-607">
                <a:latin typeface="Symbol"/>
                <a:cs typeface="Symbol"/>
              </a:rPr>
              <a:t></a:t>
            </a:r>
            <a:r>
              <a:rPr dirty="0" baseline="-3144" sz="3975" spc="-607">
                <a:latin typeface="Times New Roman"/>
                <a:cs typeface="Times New Roman"/>
              </a:rPr>
              <a:t>1</a:t>
            </a:r>
            <a:endParaRPr baseline="-3144" sz="3975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83278" y="5814456"/>
            <a:ext cx="426720" cy="4330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dirty="0" baseline="-15723" sz="3975" spc="37">
                <a:latin typeface="Times New Roman"/>
                <a:cs typeface="Times New Roman"/>
              </a:rPr>
              <a:t>3</a:t>
            </a:r>
            <a:r>
              <a:rPr dirty="0" baseline="-15723" sz="3975" spc="-390">
                <a:latin typeface="Times New Roman"/>
                <a:cs typeface="Times New Roman"/>
              </a:rPr>
              <a:t> </a:t>
            </a:r>
            <a:r>
              <a:rPr dirty="0" sz="2650" spc="20">
                <a:latin typeface="Symbol"/>
                <a:cs typeface="Symbol"/>
              </a:rPr>
              <a:t>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8191" y="5038216"/>
            <a:ext cx="2800985" cy="1399540"/>
          </a:xfrm>
          <a:prstGeom prst="rect">
            <a:avLst/>
          </a:prstGeom>
        </p:spPr>
        <p:txBody>
          <a:bodyPr wrap="square" lIns="0" tIns="116839" rIns="0" bIns="0" rtlCol="0" vert="horz">
            <a:spAutoFit/>
          </a:bodyPr>
          <a:lstStyle/>
          <a:p>
            <a:pPr marL="1061085">
              <a:lnSpc>
                <a:spcPct val="100000"/>
              </a:lnSpc>
              <a:spcBef>
                <a:spcPts val="919"/>
              </a:spcBef>
              <a:tabLst>
                <a:tab pos="1699260" algn="l"/>
                <a:tab pos="2345690" algn="l"/>
              </a:tabLst>
            </a:pPr>
            <a:r>
              <a:rPr dirty="0" baseline="-4192" sz="3975" spc="-150">
                <a:latin typeface="Symbol"/>
                <a:cs typeface="Symbol"/>
              </a:rPr>
              <a:t></a:t>
            </a:r>
            <a:r>
              <a:rPr dirty="0" sz="2650" spc="-100">
                <a:latin typeface="Times New Roman"/>
                <a:cs typeface="Times New Roman"/>
              </a:rPr>
              <a:t>1	</a:t>
            </a:r>
            <a:r>
              <a:rPr dirty="0" sz="2650" spc="25">
                <a:latin typeface="Times New Roman"/>
                <a:cs typeface="Times New Roman"/>
              </a:rPr>
              <a:t>1	1</a:t>
            </a:r>
            <a:r>
              <a:rPr dirty="0" sz="2650" spc="-35">
                <a:latin typeface="Times New Roman"/>
                <a:cs typeface="Times New Roman"/>
              </a:rPr>
              <a:t> </a:t>
            </a:r>
            <a:r>
              <a:rPr dirty="0" baseline="-4192" sz="3975" spc="30">
                <a:latin typeface="Symbol"/>
                <a:cs typeface="Symbol"/>
              </a:rPr>
              <a:t></a:t>
            </a:r>
            <a:endParaRPr baseline="-4192" sz="3975">
              <a:latin typeface="Symbol"/>
              <a:cs typeface="Symbol"/>
            </a:endParaRPr>
          </a:p>
          <a:p>
            <a:pPr marL="38100">
              <a:lnSpc>
                <a:spcPts val="2995"/>
              </a:lnSpc>
              <a:spcBef>
                <a:spcPts val="825"/>
              </a:spcBef>
              <a:tabLst>
                <a:tab pos="1699260" algn="l"/>
              </a:tabLst>
            </a:pPr>
            <a:r>
              <a:rPr dirty="0" u="heavy" sz="265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dirty="0" baseline="50179" sz="2325" spc="-15">
                <a:latin typeface="Symbol"/>
                <a:cs typeface="Symbol"/>
              </a:rPr>
              <a:t></a:t>
            </a:r>
            <a:r>
              <a:rPr dirty="0" baseline="50179" sz="2325" spc="-15">
                <a:latin typeface="Times New Roman"/>
                <a:cs typeface="Times New Roman"/>
              </a:rPr>
              <a:t>1  </a:t>
            </a:r>
            <a:r>
              <a:rPr dirty="0" sz="2650" spc="25">
                <a:latin typeface="Symbol"/>
                <a:cs typeface="Symbol"/>
              </a:rPr>
              <a:t></a:t>
            </a:r>
            <a:r>
              <a:rPr dirty="0" sz="2650" spc="70">
                <a:latin typeface="Times New Roman"/>
                <a:cs typeface="Times New Roman"/>
              </a:rPr>
              <a:t> </a:t>
            </a:r>
            <a:r>
              <a:rPr dirty="0" baseline="35639" sz="3975" spc="37">
                <a:latin typeface="Times New Roman"/>
                <a:cs typeface="Times New Roman"/>
              </a:rPr>
              <a:t>1</a:t>
            </a:r>
            <a:r>
              <a:rPr dirty="0" baseline="35639" sz="3975" spc="-225">
                <a:latin typeface="Times New Roman"/>
                <a:cs typeface="Times New Roman"/>
              </a:rPr>
              <a:t> </a:t>
            </a:r>
            <a:r>
              <a:rPr dirty="0" baseline="26205" sz="3975" spc="-150">
                <a:latin typeface="Symbol"/>
                <a:cs typeface="Symbol"/>
              </a:rPr>
              <a:t></a:t>
            </a:r>
            <a:r>
              <a:rPr dirty="0" sz="2650" spc="-100">
                <a:latin typeface="Times New Roman"/>
                <a:cs typeface="Times New Roman"/>
              </a:rPr>
              <a:t>1	</a:t>
            </a:r>
            <a:r>
              <a:rPr dirty="0" sz="2650" spc="25" i="1">
                <a:latin typeface="Times New Roman"/>
                <a:cs typeface="Times New Roman"/>
              </a:rPr>
              <a:t>a</a:t>
            </a:r>
            <a:endParaRPr sz="2650">
              <a:latin typeface="Times New Roman"/>
              <a:cs typeface="Times New Roman"/>
            </a:endParaRPr>
          </a:p>
          <a:p>
            <a:pPr algn="ctr" marL="743585">
              <a:lnSpc>
                <a:spcPts val="2995"/>
              </a:lnSpc>
            </a:pPr>
            <a:r>
              <a:rPr dirty="0" baseline="-25157" sz="3975" spc="142" i="1">
                <a:latin typeface="Times New Roman"/>
                <a:cs typeface="Times New Roman"/>
              </a:rPr>
              <a:t>a</a:t>
            </a:r>
            <a:r>
              <a:rPr dirty="0" sz="1550" spc="95">
                <a:latin typeface="Times New Roman"/>
                <a:cs typeface="Times New Roman"/>
              </a:rPr>
              <a:t>2</a:t>
            </a:r>
            <a:endParaRPr sz="155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953000" y="1905000"/>
            <a:ext cx="3438525" cy="2743200"/>
            <a:chOff x="4953000" y="1905000"/>
            <a:chExt cx="3438525" cy="2743200"/>
          </a:xfrm>
        </p:grpSpPr>
        <p:sp>
          <p:nvSpPr>
            <p:cNvPr id="30" name="object 30"/>
            <p:cNvSpPr/>
            <p:nvPr/>
          </p:nvSpPr>
          <p:spPr>
            <a:xfrm>
              <a:off x="4953000" y="1905000"/>
              <a:ext cx="3438525" cy="2743200"/>
            </a:xfrm>
            <a:custGeom>
              <a:avLst/>
              <a:gdLst/>
              <a:ahLst/>
              <a:cxnLst/>
              <a:rect l="l" t="t" r="r" b="b"/>
              <a:pathLst>
                <a:path w="3438525" h="2743200">
                  <a:moveTo>
                    <a:pt x="3438525" y="0"/>
                  </a:moveTo>
                  <a:lnTo>
                    <a:pt x="0" y="0"/>
                  </a:lnTo>
                  <a:lnTo>
                    <a:pt x="0" y="2743200"/>
                  </a:lnTo>
                  <a:lnTo>
                    <a:pt x="3438525" y="2743200"/>
                  </a:lnTo>
                  <a:lnTo>
                    <a:pt x="3438525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5783986" y="2382294"/>
              <a:ext cx="184150" cy="0"/>
            </a:xfrm>
            <a:custGeom>
              <a:avLst/>
              <a:gdLst/>
              <a:ahLst/>
              <a:cxnLst/>
              <a:rect l="l" t="t" r="r" b="b"/>
              <a:pathLst>
                <a:path w="184150" h="0">
                  <a:moveTo>
                    <a:pt x="0" y="0"/>
                  </a:moveTo>
                  <a:lnTo>
                    <a:pt x="183779" y="0"/>
                  </a:lnTo>
                </a:path>
              </a:pathLst>
            </a:custGeom>
            <a:ln w="172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6016687" y="2030593"/>
            <a:ext cx="127000" cy="5651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3500" spc="-270">
                <a:latin typeface="Symbol"/>
                <a:cs typeface="Symbol"/>
              </a:rPr>
              <a:t></a:t>
            </a:r>
            <a:endParaRPr sz="35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713583" y="2030593"/>
            <a:ext cx="127000" cy="5651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3500" spc="-270">
                <a:latin typeface="Symbol"/>
                <a:cs typeface="Symbol"/>
              </a:rPr>
              <a:t></a:t>
            </a:r>
            <a:endParaRPr sz="3500">
              <a:latin typeface="Symbol"/>
              <a:cs typeface="Symbo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749033" y="3305909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 h="0">
                <a:moveTo>
                  <a:pt x="0" y="0"/>
                </a:moveTo>
                <a:lnTo>
                  <a:pt x="184495" y="0"/>
                </a:lnTo>
              </a:path>
            </a:pathLst>
          </a:custGeom>
          <a:ln w="17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5982450" y="2879651"/>
            <a:ext cx="127000" cy="675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4250" spc="-520">
                <a:latin typeface="Symbol"/>
                <a:cs typeface="Symbol"/>
              </a:rPr>
              <a:t></a:t>
            </a:r>
            <a:endParaRPr sz="42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019493" y="3803944"/>
            <a:ext cx="127000" cy="675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4250" spc="-520">
                <a:latin typeface="Symbol"/>
                <a:cs typeface="Symbol"/>
              </a:rPr>
              <a:t></a:t>
            </a:r>
            <a:endParaRPr sz="425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194330" y="2605594"/>
            <a:ext cx="164465" cy="1874520"/>
          </a:xfrm>
          <a:prstGeom prst="rect">
            <a:avLst/>
          </a:prstGeom>
        </p:spPr>
        <p:txBody>
          <a:bodyPr wrap="square" lIns="0" tIns="28892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275"/>
              </a:spcBef>
            </a:pPr>
            <a:r>
              <a:rPr dirty="0" sz="4250" spc="-520">
                <a:latin typeface="Symbol"/>
                <a:cs typeface="Symbol"/>
              </a:rPr>
              <a:t></a:t>
            </a:r>
            <a:endParaRPr sz="4250">
              <a:latin typeface="Symbol"/>
              <a:cs typeface="Symbol"/>
            </a:endParaRPr>
          </a:p>
          <a:p>
            <a:pPr marL="36830">
              <a:lnSpc>
                <a:spcPct val="100000"/>
              </a:lnSpc>
              <a:spcBef>
                <a:spcPts val="2175"/>
              </a:spcBef>
            </a:pPr>
            <a:r>
              <a:rPr dirty="0" sz="4250" spc="-520">
                <a:latin typeface="Symbol"/>
                <a:cs typeface="Symbol"/>
              </a:rPr>
              <a:t></a:t>
            </a:r>
            <a:endParaRPr sz="425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91961" y="2102513"/>
            <a:ext cx="113664" cy="2641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1550" spc="15">
                <a:latin typeface="Times New Roman"/>
                <a:cs typeface="Times New Roman"/>
              </a:rPr>
              <a:t>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273096" y="3026128"/>
            <a:ext cx="113664" cy="2641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1550" spc="15">
                <a:latin typeface="Times New Roman"/>
                <a:cs typeface="Times New Roman"/>
              </a:rPr>
              <a:t>1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760291" y="3026128"/>
            <a:ext cx="100965" cy="2641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1550" spc="-125">
                <a:latin typeface="Times New Roman"/>
                <a:cs typeface="Times New Roman"/>
              </a:rPr>
              <a:t>2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294766" y="3950421"/>
            <a:ext cx="113664" cy="2641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1550" spc="15">
                <a:latin typeface="Times New Roman"/>
                <a:cs typeface="Times New Roman"/>
              </a:rPr>
              <a:t>2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977568" y="3950421"/>
            <a:ext cx="100965" cy="2641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1550" spc="-120">
                <a:latin typeface="Times New Roman"/>
                <a:cs typeface="Times New Roman"/>
              </a:rPr>
              <a:t>2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54615" y="1823597"/>
            <a:ext cx="229235" cy="2841625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marL="33655">
              <a:lnSpc>
                <a:spcPct val="100000"/>
              </a:lnSpc>
              <a:spcBef>
                <a:spcPts val="670"/>
              </a:spcBef>
            </a:pPr>
            <a:r>
              <a:rPr dirty="0" sz="2700" spc="15">
                <a:latin typeface="Times New Roman"/>
                <a:cs typeface="Times New Roman"/>
              </a:rPr>
              <a:t>1</a:t>
            </a:r>
            <a:endParaRPr sz="2700">
              <a:latin typeface="Times New Roman"/>
              <a:cs typeface="Times New Roman"/>
            </a:endParaRPr>
          </a:p>
          <a:p>
            <a:pPr marL="39370">
              <a:lnSpc>
                <a:spcPct val="100000"/>
              </a:lnSpc>
              <a:spcBef>
                <a:spcPts val="575"/>
              </a:spcBef>
            </a:pPr>
            <a:r>
              <a:rPr dirty="0" sz="2700" spc="15">
                <a:latin typeface="Times New Roman"/>
                <a:cs typeface="Times New Roman"/>
              </a:rPr>
              <a:t>3</a:t>
            </a: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r>
              <a:rPr dirty="0" sz="2700" spc="15">
                <a:latin typeface="Times New Roman"/>
                <a:cs typeface="Times New Roman"/>
              </a:rPr>
              <a:t>1</a:t>
            </a:r>
            <a:endParaRPr sz="2700">
              <a:latin typeface="Times New Roman"/>
              <a:cs typeface="Times New Roman"/>
            </a:endParaRPr>
          </a:p>
          <a:p>
            <a:pPr marL="5080">
              <a:lnSpc>
                <a:spcPct val="100000"/>
              </a:lnSpc>
              <a:spcBef>
                <a:spcPts val="570"/>
              </a:spcBef>
            </a:pPr>
            <a:r>
              <a:rPr dirty="0" sz="2700" spc="15">
                <a:latin typeface="Times New Roman"/>
                <a:cs typeface="Times New Roman"/>
              </a:rPr>
              <a:t>3</a:t>
            </a:r>
            <a:endParaRPr sz="2700">
              <a:latin typeface="Times New Roman"/>
              <a:cs typeface="Times New Roman"/>
            </a:endParaRPr>
          </a:p>
          <a:p>
            <a:pPr marL="36830">
              <a:lnSpc>
                <a:spcPct val="100000"/>
              </a:lnSpc>
              <a:spcBef>
                <a:spcPts val="220"/>
              </a:spcBef>
            </a:pPr>
            <a:r>
              <a:rPr dirty="0" u="heavy" sz="2700" spc="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endParaRPr sz="2700">
              <a:latin typeface="Times New Roman"/>
              <a:cs typeface="Times New Roman"/>
            </a:endParaRPr>
          </a:p>
          <a:p>
            <a:pPr marL="42545">
              <a:lnSpc>
                <a:spcPct val="100000"/>
              </a:lnSpc>
              <a:spcBef>
                <a:spcPts val="575"/>
              </a:spcBef>
            </a:pPr>
            <a:r>
              <a:rPr dirty="0" sz="2700" spc="15">
                <a:latin typeface="Times New Roman"/>
                <a:cs typeface="Times New Roman"/>
              </a:rPr>
              <a:t>3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173847" y="2344620"/>
            <a:ext cx="113664" cy="2641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1550" spc="15" i="1">
                <a:latin typeface="Times New Roman"/>
                <a:cs typeface="Times New Roman"/>
              </a:rPr>
              <a:t>a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328984" y="2344620"/>
            <a:ext cx="1335405" cy="2641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615950" algn="l"/>
                <a:tab pos="1233170" algn="l"/>
              </a:tabLst>
            </a:pPr>
            <a:r>
              <a:rPr dirty="0" sz="1550" spc="15" i="1">
                <a:latin typeface="Times New Roman"/>
                <a:cs typeface="Times New Roman"/>
              </a:rPr>
              <a:t>a</a:t>
            </a:r>
            <a:r>
              <a:rPr dirty="0" sz="1550" spc="15" i="1">
                <a:latin typeface="Times New Roman"/>
                <a:cs typeface="Times New Roman"/>
              </a:rPr>
              <a:t>	</a:t>
            </a:r>
            <a:r>
              <a:rPr dirty="0" sz="1550" spc="15" i="1">
                <a:latin typeface="Times New Roman"/>
                <a:cs typeface="Times New Roman"/>
              </a:rPr>
              <a:t>b</a:t>
            </a:r>
            <a:r>
              <a:rPr dirty="0" sz="1550" spc="15" i="1">
                <a:latin typeface="Times New Roman"/>
                <a:cs typeface="Times New Roman"/>
              </a:rPr>
              <a:t>	</a:t>
            </a:r>
            <a:r>
              <a:rPr dirty="0" sz="1550" spc="15" i="1">
                <a:latin typeface="Times New Roman"/>
                <a:cs typeface="Times New Roman"/>
              </a:rPr>
              <a:t>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173847" y="3268235"/>
            <a:ext cx="113664" cy="2641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1550" spc="15" i="1">
                <a:latin typeface="Times New Roman"/>
                <a:cs typeface="Times New Roman"/>
              </a:rPr>
              <a:t>a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293358" y="3268235"/>
            <a:ext cx="113664" cy="2641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1550" spc="15" i="1">
                <a:latin typeface="Times New Roman"/>
                <a:cs typeface="Times New Roman"/>
              </a:rPr>
              <a:t>a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115781" y="3268235"/>
            <a:ext cx="1029335" cy="2641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927100" algn="l"/>
              </a:tabLst>
            </a:pPr>
            <a:r>
              <a:rPr dirty="0" sz="1550" spc="15" i="1">
                <a:latin typeface="Times New Roman"/>
                <a:cs typeface="Times New Roman"/>
              </a:rPr>
              <a:t>b</a:t>
            </a:r>
            <a:r>
              <a:rPr dirty="0" sz="1550" spc="15" i="1">
                <a:latin typeface="Times New Roman"/>
                <a:cs typeface="Times New Roman"/>
              </a:rPr>
              <a:t>	</a:t>
            </a:r>
            <a:r>
              <a:rPr dirty="0" sz="1550" spc="15" i="1">
                <a:latin typeface="Times New Roman"/>
                <a:cs typeface="Times New Roman"/>
              </a:rPr>
              <a:t>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173847" y="4192520"/>
            <a:ext cx="113664" cy="2641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1550" spc="15" i="1">
                <a:latin typeface="Times New Roman"/>
                <a:cs typeface="Times New Roman"/>
              </a:rPr>
              <a:t>a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330393" y="4192520"/>
            <a:ext cx="113664" cy="2641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1550" spc="15" i="1">
                <a:latin typeface="Times New Roman"/>
                <a:cs typeface="Times New Roman"/>
              </a:rPr>
              <a:t>a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256878" y="4192520"/>
            <a:ext cx="925194" cy="2641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822960" algn="l"/>
              </a:tabLst>
            </a:pPr>
            <a:r>
              <a:rPr dirty="0" sz="1550" spc="15" i="1">
                <a:latin typeface="Times New Roman"/>
                <a:cs typeface="Times New Roman"/>
              </a:rPr>
              <a:t>b</a:t>
            </a:r>
            <a:r>
              <a:rPr dirty="0" sz="1550" spc="15" i="1">
                <a:latin typeface="Times New Roman"/>
                <a:cs typeface="Times New Roman"/>
              </a:rPr>
              <a:t>	</a:t>
            </a:r>
            <a:r>
              <a:rPr dirty="0" sz="1550" spc="15" i="1">
                <a:latin typeface="Times New Roman"/>
                <a:cs typeface="Times New Roman"/>
              </a:rPr>
              <a:t>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972568" y="2112050"/>
            <a:ext cx="225425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700" spc="20" i="1">
                <a:latin typeface="Times New Roman"/>
                <a:cs typeface="Times New Roman"/>
              </a:rPr>
              <a:t>V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972568" y="3959279"/>
            <a:ext cx="225425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700" spc="20" i="1">
                <a:latin typeface="Times New Roman"/>
                <a:cs typeface="Times New Roman"/>
              </a:rPr>
              <a:t>V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507229" y="2112050"/>
            <a:ext cx="203835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700" spc="15">
                <a:latin typeface="Symbol"/>
                <a:cs typeface="Symbol"/>
              </a:rPr>
              <a:t>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127475" y="2112050"/>
            <a:ext cx="1448435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400050" algn="l"/>
                <a:tab pos="1013460" algn="l"/>
              </a:tabLst>
            </a:pPr>
            <a:r>
              <a:rPr dirty="0" sz="2700" spc="20" i="1">
                <a:latin typeface="Times New Roman"/>
                <a:cs typeface="Times New Roman"/>
              </a:rPr>
              <a:t>V	</a:t>
            </a:r>
            <a:r>
              <a:rPr dirty="0" sz="2700" spc="15">
                <a:latin typeface="Symbol"/>
                <a:cs typeface="Symbol"/>
              </a:rPr>
              <a:t></a:t>
            </a:r>
            <a:r>
              <a:rPr dirty="0" sz="2700" spc="-430">
                <a:latin typeface="Times New Roman"/>
                <a:cs typeface="Times New Roman"/>
              </a:rPr>
              <a:t> </a:t>
            </a:r>
            <a:r>
              <a:rPr dirty="0" sz="2700" spc="20" i="1">
                <a:latin typeface="Times New Roman"/>
                <a:cs typeface="Times New Roman"/>
              </a:rPr>
              <a:t>V	</a:t>
            </a:r>
            <a:r>
              <a:rPr dirty="0" sz="2700" spc="15">
                <a:latin typeface="Symbol"/>
                <a:cs typeface="Symbol"/>
              </a:rPr>
              <a:t></a:t>
            </a:r>
            <a:r>
              <a:rPr dirty="0" sz="2700" spc="-495">
                <a:latin typeface="Times New Roman"/>
                <a:cs typeface="Times New Roman"/>
              </a:rPr>
              <a:t> </a:t>
            </a:r>
            <a:r>
              <a:rPr dirty="0" sz="2700" spc="-85" i="1">
                <a:latin typeface="Times New Roman"/>
                <a:cs typeface="Times New Roman"/>
              </a:rPr>
              <a:t>V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972568" y="3035664"/>
            <a:ext cx="704215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499745" algn="l"/>
              </a:tabLst>
            </a:pPr>
            <a:r>
              <a:rPr dirty="0" sz="2700" spc="20" i="1">
                <a:latin typeface="Times New Roman"/>
                <a:cs typeface="Times New Roman"/>
              </a:rPr>
              <a:t>V</a:t>
            </a:r>
            <a:r>
              <a:rPr dirty="0" sz="2700" spc="20" i="1">
                <a:latin typeface="Times New Roman"/>
                <a:cs typeface="Times New Roman"/>
              </a:rPr>
              <a:t>	</a:t>
            </a:r>
            <a:r>
              <a:rPr dirty="0" sz="2700" spc="15">
                <a:latin typeface="Symbol"/>
                <a:cs typeface="Symbol"/>
              </a:rPr>
              <a:t>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091698" y="3035664"/>
            <a:ext cx="1976755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401320" algn="l"/>
                <a:tab pos="1220470" algn="l"/>
              </a:tabLst>
            </a:pPr>
            <a:r>
              <a:rPr dirty="0" sz="2700" spc="20" i="1">
                <a:latin typeface="Times New Roman"/>
                <a:cs typeface="Times New Roman"/>
              </a:rPr>
              <a:t>V	</a:t>
            </a:r>
            <a:r>
              <a:rPr dirty="0" sz="2700" spc="15">
                <a:latin typeface="Symbol"/>
                <a:cs typeface="Symbol"/>
              </a:rPr>
              <a:t></a:t>
            </a:r>
            <a:r>
              <a:rPr dirty="0" sz="2700" spc="-180">
                <a:latin typeface="Times New Roman"/>
                <a:cs typeface="Times New Roman"/>
              </a:rPr>
              <a:t> </a:t>
            </a:r>
            <a:r>
              <a:rPr dirty="0" sz="2700" spc="15" i="1">
                <a:latin typeface="Times New Roman"/>
                <a:cs typeface="Times New Roman"/>
              </a:rPr>
              <a:t>aV	</a:t>
            </a:r>
            <a:r>
              <a:rPr dirty="0" sz="2700" spc="15">
                <a:latin typeface="Symbol"/>
                <a:cs typeface="Symbol"/>
              </a:rPr>
              <a:t></a:t>
            </a:r>
            <a:r>
              <a:rPr dirty="0" sz="2700" spc="15">
                <a:latin typeface="Times New Roman"/>
                <a:cs typeface="Times New Roman"/>
              </a:rPr>
              <a:t> </a:t>
            </a:r>
            <a:r>
              <a:rPr dirty="0" sz="2700" spc="15" i="1">
                <a:latin typeface="Times New Roman"/>
                <a:cs typeface="Times New Roman"/>
              </a:rPr>
              <a:t>a</a:t>
            </a:r>
            <a:r>
              <a:rPr dirty="0" sz="2700" spc="-140" i="1">
                <a:latin typeface="Times New Roman"/>
                <a:cs typeface="Times New Roman"/>
              </a:rPr>
              <a:t> </a:t>
            </a:r>
            <a:r>
              <a:rPr dirty="0" sz="2700" spc="20" i="1">
                <a:latin typeface="Times New Roman"/>
                <a:cs typeface="Times New Roman"/>
              </a:rPr>
              <a:t>V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510005" y="3959279"/>
            <a:ext cx="203835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700" spc="15">
                <a:latin typeface="Symbol"/>
                <a:cs typeface="Symbol"/>
              </a:rPr>
              <a:t>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128865" y="3959279"/>
            <a:ext cx="1977389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400685" algn="l"/>
                <a:tab pos="1324610" algn="l"/>
              </a:tabLst>
            </a:pPr>
            <a:r>
              <a:rPr dirty="0" sz="2700" spc="20" i="1">
                <a:latin typeface="Times New Roman"/>
                <a:cs typeface="Times New Roman"/>
              </a:rPr>
              <a:t>V	</a:t>
            </a:r>
            <a:r>
              <a:rPr dirty="0" sz="2700" spc="15">
                <a:latin typeface="Symbol"/>
                <a:cs typeface="Symbol"/>
              </a:rPr>
              <a:t></a:t>
            </a:r>
            <a:r>
              <a:rPr dirty="0" sz="2700" spc="-180">
                <a:latin typeface="Times New Roman"/>
                <a:cs typeface="Times New Roman"/>
              </a:rPr>
              <a:t> </a:t>
            </a:r>
            <a:r>
              <a:rPr dirty="0" sz="2700" spc="15" i="1">
                <a:latin typeface="Times New Roman"/>
                <a:cs typeface="Times New Roman"/>
              </a:rPr>
              <a:t>a</a:t>
            </a:r>
            <a:r>
              <a:rPr dirty="0" sz="2700" spc="140" i="1">
                <a:latin typeface="Times New Roman"/>
                <a:cs typeface="Times New Roman"/>
              </a:rPr>
              <a:t> </a:t>
            </a:r>
            <a:r>
              <a:rPr dirty="0" sz="2700" spc="20" i="1">
                <a:latin typeface="Times New Roman"/>
                <a:cs typeface="Times New Roman"/>
              </a:rPr>
              <a:t>V	</a:t>
            </a:r>
            <a:r>
              <a:rPr dirty="0" sz="2700" spc="15">
                <a:latin typeface="Symbol"/>
                <a:cs typeface="Symbol"/>
              </a:rPr>
              <a:t></a:t>
            </a:r>
            <a:r>
              <a:rPr dirty="0" sz="2700" spc="-254">
                <a:latin typeface="Times New Roman"/>
                <a:cs typeface="Times New Roman"/>
              </a:rPr>
              <a:t> </a:t>
            </a:r>
            <a:r>
              <a:rPr dirty="0" sz="2700" spc="15" i="1">
                <a:latin typeface="Times New Roman"/>
                <a:cs typeface="Times New Roman"/>
              </a:rPr>
              <a:t>aV</a:t>
            </a:r>
            <a:endParaRPr sz="2700">
              <a:latin typeface="Times New Roman"/>
              <a:cs typeface="Times New Roman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4948237" y="1900237"/>
            <a:ext cx="3448050" cy="2752725"/>
            <a:chOff x="4948237" y="1900237"/>
            <a:chExt cx="3448050" cy="2752725"/>
          </a:xfrm>
        </p:grpSpPr>
        <p:sp>
          <p:nvSpPr>
            <p:cNvPr id="61" name="object 61"/>
            <p:cNvSpPr/>
            <p:nvPr/>
          </p:nvSpPr>
          <p:spPr>
            <a:xfrm>
              <a:off x="4953000" y="1905000"/>
              <a:ext cx="3438525" cy="2743200"/>
            </a:xfrm>
            <a:custGeom>
              <a:avLst/>
              <a:gdLst/>
              <a:ahLst/>
              <a:cxnLst/>
              <a:rect l="l" t="t" r="r" b="b"/>
              <a:pathLst>
                <a:path w="3438525" h="2743200">
                  <a:moveTo>
                    <a:pt x="0" y="2743200"/>
                  </a:moveTo>
                  <a:lnTo>
                    <a:pt x="3438525" y="2743200"/>
                  </a:lnTo>
                  <a:lnTo>
                    <a:pt x="3438525" y="0"/>
                  </a:lnTo>
                  <a:lnTo>
                    <a:pt x="0" y="0"/>
                  </a:lnTo>
                  <a:lnTo>
                    <a:pt x="0" y="2743200"/>
                  </a:lnTo>
                  <a:close/>
                </a:path>
              </a:pathLst>
            </a:custGeom>
            <a:ln w="952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6019800" y="1981200"/>
              <a:ext cx="2057400" cy="914400"/>
            </a:xfrm>
            <a:custGeom>
              <a:avLst/>
              <a:gdLst/>
              <a:ahLst/>
              <a:cxnLst/>
              <a:rect l="l" t="t" r="r" b="b"/>
              <a:pathLst>
                <a:path w="2057400" h="914400">
                  <a:moveTo>
                    <a:pt x="0" y="457200"/>
                  </a:moveTo>
                  <a:lnTo>
                    <a:pt x="8014" y="399855"/>
                  </a:lnTo>
                  <a:lnTo>
                    <a:pt x="31413" y="344634"/>
                  </a:lnTo>
                  <a:lnTo>
                    <a:pt x="69235" y="291967"/>
                  </a:lnTo>
                  <a:lnTo>
                    <a:pt x="120516" y="242280"/>
                  </a:lnTo>
                  <a:lnTo>
                    <a:pt x="150902" y="218689"/>
                  </a:lnTo>
                  <a:lnTo>
                    <a:pt x="184291" y="196004"/>
                  </a:lnTo>
                  <a:lnTo>
                    <a:pt x="220564" y="174278"/>
                  </a:lnTo>
                  <a:lnTo>
                    <a:pt x="259598" y="153566"/>
                  </a:lnTo>
                  <a:lnTo>
                    <a:pt x="301275" y="133921"/>
                  </a:lnTo>
                  <a:lnTo>
                    <a:pt x="345474" y="115396"/>
                  </a:lnTo>
                  <a:lnTo>
                    <a:pt x="392073" y="98045"/>
                  </a:lnTo>
                  <a:lnTo>
                    <a:pt x="440954" y="81922"/>
                  </a:lnTo>
                  <a:lnTo>
                    <a:pt x="491994" y="67080"/>
                  </a:lnTo>
                  <a:lnTo>
                    <a:pt x="545075" y="53573"/>
                  </a:lnTo>
                  <a:lnTo>
                    <a:pt x="600075" y="41455"/>
                  </a:lnTo>
                  <a:lnTo>
                    <a:pt x="656873" y="30778"/>
                  </a:lnTo>
                  <a:lnTo>
                    <a:pt x="715351" y="21597"/>
                  </a:lnTo>
                  <a:lnTo>
                    <a:pt x="775386" y="13965"/>
                  </a:lnTo>
                  <a:lnTo>
                    <a:pt x="836859" y="7935"/>
                  </a:lnTo>
                  <a:lnTo>
                    <a:pt x="899649" y="3562"/>
                  </a:lnTo>
                  <a:lnTo>
                    <a:pt x="963636" y="899"/>
                  </a:lnTo>
                  <a:lnTo>
                    <a:pt x="1028700" y="0"/>
                  </a:lnTo>
                  <a:lnTo>
                    <a:pt x="1093749" y="899"/>
                  </a:lnTo>
                  <a:lnTo>
                    <a:pt x="1157725" y="3562"/>
                  </a:lnTo>
                  <a:lnTo>
                    <a:pt x="1220506" y="7935"/>
                  </a:lnTo>
                  <a:lnTo>
                    <a:pt x="1281971" y="13965"/>
                  </a:lnTo>
                  <a:lnTo>
                    <a:pt x="1342001" y="21597"/>
                  </a:lnTo>
                  <a:lnTo>
                    <a:pt x="1400474" y="30778"/>
                  </a:lnTo>
                  <a:lnTo>
                    <a:pt x="1457270" y="41455"/>
                  </a:lnTo>
                  <a:lnTo>
                    <a:pt x="1512268" y="53573"/>
                  </a:lnTo>
                  <a:lnTo>
                    <a:pt x="1565348" y="67080"/>
                  </a:lnTo>
                  <a:lnTo>
                    <a:pt x="1616390" y="81922"/>
                  </a:lnTo>
                  <a:lnTo>
                    <a:pt x="1665272" y="98045"/>
                  </a:lnTo>
                  <a:lnTo>
                    <a:pt x="1711874" y="115396"/>
                  </a:lnTo>
                  <a:lnTo>
                    <a:pt x="1756076" y="133921"/>
                  </a:lnTo>
                  <a:lnTo>
                    <a:pt x="1797757" y="153566"/>
                  </a:lnTo>
                  <a:lnTo>
                    <a:pt x="1836796" y="174278"/>
                  </a:lnTo>
                  <a:lnTo>
                    <a:pt x="1873073" y="196004"/>
                  </a:lnTo>
                  <a:lnTo>
                    <a:pt x="1906468" y="218689"/>
                  </a:lnTo>
                  <a:lnTo>
                    <a:pt x="1936859" y="242280"/>
                  </a:lnTo>
                  <a:lnTo>
                    <a:pt x="1988148" y="291967"/>
                  </a:lnTo>
                  <a:lnTo>
                    <a:pt x="2025978" y="344634"/>
                  </a:lnTo>
                  <a:lnTo>
                    <a:pt x="2049383" y="399855"/>
                  </a:lnTo>
                  <a:lnTo>
                    <a:pt x="2057400" y="457200"/>
                  </a:lnTo>
                  <a:lnTo>
                    <a:pt x="2055376" y="486110"/>
                  </a:lnTo>
                  <a:lnTo>
                    <a:pt x="2049385" y="514544"/>
                  </a:lnTo>
                  <a:lnTo>
                    <a:pt x="2025986" y="569765"/>
                  </a:lnTo>
                  <a:lnTo>
                    <a:pt x="1988164" y="622432"/>
                  </a:lnTo>
                  <a:lnTo>
                    <a:pt x="1936883" y="672119"/>
                  </a:lnTo>
                  <a:lnTo>
                    <a:pt x="1906497" y="695710"/>
                  </a:lnTo>
                  <a:lnTo>
                    <a:pt x="1873108" y="718395"/>
                  </a:lnTo>
                  <a:lnTo>
                    <a:pt x="1836835" y="740121"/>
                  </a:lnTo>
                  <a:lnTo>
                    <a:pt x="1797801" y="760833"/>
                  </a:lnTo>
                  <a:lnTo>
                    <a:pt x="1756124" y="780478"/>
                  </a:lnTo>
                  <a:lnTo>
                    <a:pt x="1711925" y="799003"/>
                  </a:lnTo>
                  <a:lnTo>
                    <a:pt x="1665326" y="816354"/>
                  </a:lnTo>
                  <a:lnTo>
                    <a:pt x="1616445" y="832477"/>
                  </a:lnTo>
                  <a:lnTo>
                    <a:pt x="1565405" y="847319"/>
                  </a:lnTo>
                  <a:lnTo>
                    <a:pt x="1512324" y="860826"/>
                  </a:lnTo>
                  <a:lnTo>
                    <a:pt x="1457324" y="872944"/>
                  </a:lnTo>
                  <a:lnTo>
                    <a:pt x="1400526" y="883621"/>
                  </a:lnTo>
                  <a:lnTo>
                    <a:pt x="1342048" y="892802"/>
                  </a:lnTo>
                  <a:lnTo>
                    <a:pt x="1282013" y="900434"/>
                  </a:lnTo>
                  <a:lnTo>
                    <a:pt x="1220540" y="906464"/>
                  </a:lnTo>
                  <a:lnTo>
                    <a:pt x="1157750" y="910837"/>
                  </a:lnTo>
                  <a:lnTo>
                    <a:pt x="1093763" y="913500"/>
                  </a:lnTo>
                  <a:lnTo>
                    <a:pt x="1028700" y="914400"/>
                  </a:lnTo>
                  <a:lnTo>
                    <a:pt x="963636" y="913500"/>
                  </a:lnTo>
                  <a:lnTo>
                    <a:pt x="899649" y="910837"/>
                  </a:lnTo>
                  <a:lnTo>
                    <a:pt x="836859" y="906464"/>
                  </a:lnTo>
                  <a:lnTo>
                    <a:pt x="775386" y="900434"/>
                  </a:lnTo>
                  <a:lnTo>
                    <a:pt x="715351" y="892802"/>
                  </a:lnTo>
                  <a:lnTo>
                    <a:pt x="656873" y="883621"/>
                  </a:lnTo>
                  <a:lnTo>
                    <a:pt x="600075" y="872944"/>
                  </a:lnTo>
                  <a:lnTo>
                    <a:pt x="545075" y="860826"/>
                  </a:lnTo>
                  <a:lnTo>
                    <a:pt x="491994" y="847319"/>
                  </a:lnTo>
                  <a:lnTo>
                    <a:pt x="440954" y="832477"/>
                  </a:lnTo>
                  <a:lnTo>
                    <a:pt x="392073" y="816354"/>
                  </a:lnTo>
                  <a:lnTo>
                    <a:pt x="345474" y="799003"/>
                  </a:lnTo>
                  <a:lnTo>
                    <a:pt x="301275" y="780478"/>
                  </a:lnTo>
                  <a:lnTo>
                    <a:pt x="259598" y="760833"/>
                  </a:lnTo>
                  <a:lnTo>
                    <a:pt x="220564" y="740121"/>
                  </a:lnTo>
                  <a:lnTo>
                    <a:pt x="184291" y="718395"/>
                  </a:lnTo>
                  <a:lnTo>
                    <a:pt x="150902" y="695710"/>
                  </a:lnTo>
                  <a:lnTo>
                    <a:pt x="120516" y="672119"/>
                  </a:lnTo>
                  <a:lnTo>
                    <a:pt x="69235" y="622432"/>
                  </a:lnTo>
                  <a:lnTo>
                    <a:pt x="31413" y="569765"/>
                  </a:lnTo>
                  <a:lnTo>
                    <a:pt x="8014" y="514544"/>
                  </a:lnTo>
                  <a:lnTo>
                    <a:pt x="0" y="457200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/>
          <p:cNvSpPr txBox="1"/>
          <p:nvPr/>
        </p:nvSpPr>
        <p:spPr>
          <a:xfrm>
            <a:off x="3966209" y="4906645"/>
            <a:ext cx="4363720" cy="1854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5">
                <a:solidFill>
                  <a:srgbClr val="000099"/>
                </a:solidFill>
                <a:latin typeface="Arial Rounded MT Bold"/>
                <a:cs typeface="Arial Rounded MT Bold"/>
              </a:rPr>
              <a:t>Todo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se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aplica</a:t>
            </a:r>
            <a:r>
              <a:rPr dirty="0" sz="2400" spc="40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a:</a:t>
            </a:r>
            <a:endParaRPr sz="2400">
              <a:latin typeface="Arial Rounded MT Bold"/>
              <a:cs typeface="Arial Rounded MT Bold"/>
            </a:endParaRPr>
          </a:p>
          <a:p>
            <a:pPr marL="325120" indent="-312420">
              <a:lnSpc>
                <a:spcPct val="100000"/>
              </a:lnSpc>
              <a:buClr>
                <a:srgbClr val="FF0000"/>
              </a:buClr>
              <a:buFont typeface="Wingdings"/>
              <a:buChar char=""/>
              <a:tabLst>
                <a:tab pos="325120" algn="l"/>
              </a:tabLst>
            </a:pPr>
            <a:r>
              <a:rPr dirty="0" sz="2400" spc="-25">
                <a:latin typeface="Arial Rounded MT Bold"/>
                <a:cs typeface="Arial Rounded MT Bold"/>
              </a:rPr>
              <a:t>Tensiones </a:t>
            </a:r>
            <a:r>
              <a:rPr dirty="0" sz="2400" spc="-5">
                <a:latin typeface="Arial Rounded MT Bold"/>
                <a:cs typeface="Arial Rounded MT Bold"/>
              </a:rPr>
              <a:t>de línea </a:t>
            </a:r>
            <a:r>
              <a:rPr dirty="0" sz="2400">
                <a:latin typeface="Arial Rounded MT Bold"/>
                <a:cs typeface="Arial Rounded MT Bold"/>
              </a:rPr>
              <a:t>a</a:t>
            </a:r>
            <a:r>
              <a:rPr dirty="0" sz="2400" spc="25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línea</a:t>
            </a:r>
            <a:endParaRPr sz="2400">
              <a:latin typeface="Arial Rounded MT Bold"/>
              <a:cs typeface="Arial Rounded MT Bold"/>
            </a:endParaRPr>
          </a:p>
          <a:p>
            <a:pPr marL="325120" indent="-312420">
              <a:lnSpc>
                <a:spcPct val="100000"/>
              </a:lnSpc>
              <a:buClr>
                <a:srgbClr val="FF0000"/>
              </a:buClr>
              <a:buFont typeface="Wingdings"/>
              <a:buChar char=""/>
              <a:tabLst>
                <a:tab pos="325120" algn="l"/>
              </a:tabLst>
            </a:pPr>
            <a:r>
              <a:rPr dirty="0" sz="2400" spc="-25">
                <a:latin typeface="Arial Rounded MT Bold"/>
                <a:cs typeface="Arial Rounded MT Bold"/>
              </a:rPr>
              <a:t>Tensiones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latin typeface="Arial Rounded MT Bold"/>
                <a:cs typeface="Arial Rounded MT Bold"/>
              </a:rPr>
              <a:t>línea </a:t>
            </a:r>
            <a:r>
              <a:rPr dirty="0" sz="2400">
                <a:latin typeface="Arial Rounded MT Bold"/>
                <a:cs typeface="Arial Rounded MT Bold"/>
              </a:rPr>
              <a:t>a </a:t>
            </a:r>
            <a:r>
              <a:rPr dirty="0" sz="2400" spc="-25">
                <a:latin typeface="Arial Rounded MT Bold"/>
                <a:cs typeface="Arial Rounded MT Bold"/>
              </a:rPr>
              <a:t>neutro</a:t>
            </a:r>
            <a:endParaRPr sz="2400">
              <a:latin typeface="Arial Rounded MT Bold"/>
              <a:cs typeface="Arial Rounded MT Bold"/>
            </a:endParaRPr>
          </a:p>
          <a:p>
            <a:pPr marL="325120" indent="-312420">
              <a:lnSpc>
                <a:spcPct val="100000"/>
              </a:lnSpc>
              <a:spcBef>
                <a:spcPts val="5"/>
              </a:spcBef>
              <a:buClr>
                <a:srgbClr val="FF0000"/>
              </a:buClr>
              <a:buFont typeface="Wingdings"/>
              <a:buChar char=""/>
              <a:tabLst>
                <a:tab pos="325120" algn="l"/>
              </a:tabLst>
            </a:pPr>
            <a:r>
              <a:rPr dirty="0" sz="2400" spc="-10">
                <a:latin typeface="Arial Rounded MT Bold"/>
                <a:cs typeface="Arial Rounded MT Bold"/>
              </a:rPr>
              <a:t>Corrientes </a:t>
            </a:r>
            <a:r>
              <a:rPr dirty="0" sz="2400" spc="-5">
                <a:latin typeface="Arial Rounded MT Bold"/>
                <a:cs typeface="Arial Rounded MT Bold"/>
              </a:rPr>
              <a:t>de</a:t>
            </a:r>
            <a:r>
              <a:rPr dirty="0" sz="2400" spc="10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línea</a:t>
            </a:r>
            <a:endParaRPr sz="2400">
              <a:latin typeface="Arial Rounded MT Bold"/>
              <a:cs typeface="Arial Rounded MT Bold"/>
            </a:endParaRPr>
          </a:p>
          <a:p>
            <a:pPr marL="325120" indent="-312420">
              <a:lnSpc>
                <a:spcPct val="100000"/>
              </a:lnSpc>
              <a:buClr>
                <a:srgbClr val="FF0000"/>
              </a:buClr>
              <a:buFont typeface="Wingdings"/>
              <a:buChar char=""/>
              <a:tabLst>
                <a:tab pos="325120" algn="l"/>
              </a:tabLst>
            </a:pPr>
            <a:r>
              <a:rPr dirty="0" sz="2400" spc="-10">
                <a:latin typeface="Arial Rounded MT Bold"/>
                <a:cs typeface="Arial Rounded MT Bold"/>
              </a:rPr>
              <a:t>Corrientes </a:t>
            </a:r>
            <a:r>
              <a:rPr dirty="0" sz="2400">
                <a:latin typeface="Arial Rounded MT Bold"/>
                <a:cs typeface="Arial Rounded MT Bold"/>
              </a:rPr>
              <a:t>de</a:t>
            </a:r>
            <a:r>
              <a:rPr dirty="0" sz="2400" spc="10">
                <a:latin typeface="Arial Rounded MT Bold"/>
                <a:cs typeface="Arial Rounded MT Bold"/>
              </a:rPr>
              <a:t> </a:t>
            </a:r>
            <a:r>
              <a:rPr dirty="0" sz="2400" spc="-15">
                <a:latin typeface="Arial Rounded MT Bold"/>
                <a:cs typeface="Arial Rounded MT Bold"/>
              </a:rPr>
              <a:t>fase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39" y="1018857"/>
            <a:ext cx="769429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o</a:t>
            </a:r>
            <a:r>
              <a:rPr dirty="0" sz="2400" spc="5">
                <a:solidFill>
                  <a:srgbClr val="0000FF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La</a:t>
            </a:r>
            <a:r>
              <a:rPr dirty="0" sz="2400" spc="229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suma</a:t>
            </a:r>
            <a:r>
              <a:rPr dirty="0" sz="2400" spc="225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de</a:t>
            </a:r>
            <a:r>
              <a:rPr dirty="0" sz="2400" spc="229"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las</a:t>
            </a:r>
            <a:r>
              <a:rPr dirty="0" sz="2400" spc="229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tensiones</a:t>
            </a:r>
            <a:r>
              <a:rPr dirty="0" sz="2400" spc="240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de</a:t>
            </a:r>
            <a:r>
              <a:rPr dirty="0" sz="2400" spc="235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línea</a:t>
            </a:r>
            <a:r>
              <a:rPr dirty="0" sz="2400" spc="229"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a</a:t>
            </a:r>
            <a:r>
              <a:rPr dirty="0" sz="2400" spc="229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línea</a:t>
            </a:r>
            <a:r>
              <a:rPr dirty="0" sz="2400" spc="229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es</a:t>
            </a:r>
            <a:r>
              <a:rPr dirty="0" sz="2400" spc="235">
                <a:latin typeface="Arial Rounded MT Bold"/>
                <a:cs typeface="Arial Rounded MT Bold"/>
              </a:rPr>
              <a:t> </a:t>
            </a:r>
            <a:r>
              <a:rPr dirty="0" sz="2400" spc="-15">
                <a:latin typeface="Arial Rounded MT Bold"/>
                <a:cs typeface="Arial Rounded MT Bold"/>
              </a:rPr>
              <a:t>nula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4939" y="1384934"/>
            <a:ext cx="76911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74695" algn="l"/>
                <a:tab pos="3952875" algn="l"/>
                <a:tab pos="6109970" algn="l"/>
                <a:tab pos="6805930" algn="l"/>
              </a:tabLst>
            </a:pPr>
            <a:r>
              <a:rPr dirty="0" sz="2400" spc="5">
                <a:latin typeface="Arial Rounded MT Bold"/>
                <a:cs typeface="Arial Rounded MT Bold"/>
              </a:rPr>
              <a:t>i</a:t>
            </a:r>
            <a:r>
              <a:rPr dirty="0" sz="2400" spc="-10">
                <a:latin typeface="Arial Rounded MT Bold"/>
                <a:cs typeface="Arial Rounded MT Bold"/>
              </a:rPr>
              <a:t>n</a:t>
            </a:r>
            <a:r>
              <a:rPr dirty="0" sz="2400">
                <a:latin typeface="Arial Rounded MT Bold"/>
                <a:cs typeface="Arial Rounded MT Bold"/>
              </a:rPr>
              <a:t>d</a:t>
            </a:r>
            <a:r>
              <a:rPr dirty="0" sz="2400" spc="-50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pe</a:t>
            </a:r>
            <a:r>
              <a:rPr dirty="0" sz="2400" spc="-15">
                <a:latin typeface="Arial Rounded MT Bold"/>
                <a:cs typeface="Arial Rounded MT Bold"/>
              </a:rPr>
              <a:t>n</a:t>
            </a:r>
            <a:r>
              <a:rPr dirty="0" sz="2400">
                <a:latin typeface="Arial Rounded MT Bold"/>
                <a:cs typeface="Arial Rounded MT Bold"/>
              </a:rPr>
              <a:t>d</a:t>
            </a:r>
            <a:r>
              <a:rPr dirty="0" sz="2400" spc="5">
                <a:latin typeface="Arial Rounded MT Bold"/>
                <a:cs typeface="Arial Rounded MT Bold"/>
              </a:rPr>
              <a:t>i</a:t>
            </a:r>
            <a:r>
              <a:rPr dirty="0" sz="2400" spc="10">
                <a:latin typeface="Arial Rounded MT Bold"/>
                <a:cs typeface="Arial Rounded MT Bold"/>
              </a:rPr>
              <a:t>e</a:t>
            </a:r>
            <a:r>
              <a:rPr dirty="0" sz="2400" spc="-10">
                <a:latin typeface="Arial Rounded MT Bold"/>
                <a:cs typeface="Arial Rounded MT Bold"/>
              </a:rPr>
              <a:t>nt</a:t>
            </a:r>
            <a:r>
              <a:rPr dirty="0" sz="2400" spc="10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m</a:t>
            </a:r>
            <a:r>
              <a:rPr dirty="0" sz="2400" spc="5">
                <a:latin typeface="Arial Rounded MT Bold"/>
                <a:cs typeface="Arial Rounded MT Bold"/>
              </a:rPr>
              <a:t>e</a:t>
            </a:r>
            <a:r>
              <a:rPr dirty="0" sz="2400" spc="-10">
                <a:latin typeface="Arial Rounded MT Bold"/>
                <a:cs typeface="Arial Rounded MT Bold"/>
              </a:rPr>
              <a:t>nt</a:t>
            </a:r>
            <a:r>
              <a:rPr dirty="0" sz="2400">
                <a:latin typeface="Arial Rounded MT Bold"/>
                <a:cs typeface="Arial Rounded MT Bold"/>
              </a:rPr>
              <a:t>e	del	des</a:t>
            </a:r>
            <a:r>
              <a:rPr dirty="0" sz="2400" spc="-15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q</a:t>
            </a:r>
            <a:r>
              <a:rPr dirty="0" sz="2400" spc="-10">
                <a:latin typeface="Arial Rounded MT Bold"/>
                <a:cs typeface="Arial Rounded MT Bold"/>
              </a:rPr>
              <a:t>u</a:t>
            </a:r>
            <a:r>
              <a:rPr dirty="0" sz="2400" spc="25">
                <a:latin typeface="Arial Rounded MT Bold"/>
                <a:cs typeface="Arial Rounded MT Bold"/>
              </a:rPr>
              <a:t>i</a:t>
            </a:r>
            <a:r>
              <a:rPr dirty="0" sz="2400" spc="5">
                <a:latin typeface="Arial Rounded MT Bold"/>
                <a:cs typeface="Arial Rounded MT Bold"/>
              </a:rPr>
              <a:t>li</a:t>
            </a:r>
            <a:r>
              <a:rPr dirty="0" sz="2400">
                <a:latin typeface="Arial Rounded MT Bold"/>
                <a:cs typeface="Arial Rounded MT Bold"/>
              </a:rPr>
              <a:t>b</a:t>
            </a:r>
            <a:r>
              <a:rPr dirty="0" sz="2400" spc="-15">
                <a:latin typeface="Arial Rounded MT Bold"/>
                <a:cs typeface="Arial Rounded MT Bold"/>
              </a:rPr>
              <a:t>r</a:t>
            </a:r>
            <a:r>
              <a:rPr dirty="0" sz="2400" spc="5">
                <a:latin typeface="Arial Rounded MT Bold"/>
                <a:cs typeface="Arial Rounded MT Bold"/>
              </a:rPr>
              <a:t>i</a:t>
            </a:r>
            <a:r>
              <a:rPr dirty="0" sz="2400">
                <a:latin typeface="Arial Rounded MT Bold"/>
                <a:cs typeface="Arial Rounded MT Bold"/>
              </a:rPr>
              <a:t>o	</a:t>
            </a:r>
            <a:r>
              <a:rPr dirty="0" sz="2400" spc="-10">
                <a:latin typeface="Arial Rounded MT Bold"/>
                <a:cs typeface="Arial Rounded MT Bold"/>
              </a:rPr>
              <a:t>(n</a:t>
            </a:r>
            <a:r>
              <a:rPr dirty="0" sz="2400">
                <a:latin typeface="Arial Rounded MT Bold"/>
                <a:cs typeface="Arial Rounded MT Bold"/>
              </a:rPr>
              <a:t>o	</a:t>
            </a:r>
            <a:r>
              <a:rPr dirty="0" sz="2400" spc="-50">
                <a:latin typeface="Arial Rounded MT Bold"/>
                <a:cs typeface="Arial Rounded MT Bold"/>
              </a:rPr>
              <a:t>e</a:t>
            </a:r>
            <a:r>
              <a:rPr dirty="0" sz="2400" spc="5">
                <a:latin typeface="Arial Rounded MT Bold"/>
                <a:cs typeface="Arial Rounded MT Bold"/>
              </a:rPr>
              <a:t>xi</a:t>
            </a:r>
            <a:r>
              <a:rPr dirty="0" sz="2400">
                <a:latin typeface="Arial Rounded MT Bold"/>
                <a:cs typeface="Arial Rounded MT Bold"/>
              </a:rPr>
              <a:t>s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>
                <a:latin typeface="Arial Rounded MT Bold"/>
                <a:cs typeface="Arial Rounded MT Bold"/>
              </a:rPr>
              <a:t>e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4939" y="1567434"/>
            <a:ext cx="7691120" cy="1489710"/>
          </a:xfrm>
          <a:prstGeom prst="rect">
            <a:avLst/>
          </a:prstGeom>
        </p:spPr>
        <p:txBody>
          <a:bodyPr wrap="square" lIns="0" tIns="1955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dirty="0" sz="2400" spc="-10">
                <a:latin typeface="Arial Rounded MT Bold"/>
                <a:cs typeface="Arial Rounded MT Bold"/>
              </a:rPr>
              <a:t>componente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10">
                <a:latin typeface="Arial Rounded MT Bold"/>
                <a:cs typeface="Arial Rounded MT Bold"/>
              </a:rPr>
              <a:t>secuencia</a:t>
            </a:r>
            <a:r>
              <a:rPr dirty="0" sz="2400" spc="90">
                <a:latin typeface="Arial Rounded MT Bold"/>
                <a:cs typeface="Arial Rounded MT Bold"/>
              </a:rPr>
              <a:t> </a:t>
            </a:r>
            <a:r>
              <a:rPr dirty="0" sz="2400" spc="-25">
                <a:latin typeface="Arial Rounded MT Bold"/>
                <a:cs typeface="Arial Rounded MT Bold"/>
              </a:rPr>
              <a:t>cero)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o </a:t>
            </a:r>
            <a:r>
              <a:rPr dirty="0" sz="2400" spc="-5">
                <a:latin typeface="Arial Rounded MT Bold"/>
                <a:cs typeface="Arial Rounded MT Bold"/>
              </a:rPr>
              <a:t>La suma </a:t>
            </a:r>
            <a:r>
              <a:rPr dirty="0" sz="2400">
                <a:latin typeface="Arial Rounded MT Bold"/>
                <a:cs typeface="Arial Rounded MT Bold"/>
              </a:rPr>
              <a:t>de las </a:t>
            </a:r>
            <a:r>
              <a:rPr dirty="0" sz="2400" spc="-15">
                <a:latin typeface="Arial Rounded MT Bold"/>
                <a:cs typeface="Arial Rounded MT Bold"/>
              </a:rPr>
              <a:t>tres </a:t>
            </a:r>
            <a:r>
              <a:rPr dirty="0" sz="2400" spc="-10">
                <a:latin typeface="Arial Rounded MT Bold"/>
                <a:cs typeface="Arial Rounded MT Bold"/>
              </a:rPr>
              <a:t>tensiones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latin typeface="Arial Rounded MT Bold"/>
                <a:cs typeface="Arial Rounded MT Bold"/>
              </a:rPr>
              <a:t>línea </a:t>
            </a:r>
            <a:r>
              <a:rPr dirty="0" sz="2400">
                <a:latin typeface="Arial Rounded MT Bold"/>
                <a:cs typeface="Arial Rounded MT Bold"/>
              </a:rPr>
              <a:t>a </a:t>
            </a:r>
            <a:r>
              <a:rPr dirty="0" sz="2400" spc="-20">
                <a:latin typeface="Arial Rounded MT Bold"/>
                <a:cs typeface="Arial Rounded MT Bold"/>
              </a:rPr>
              <a:t>neutro</a:t>
            </a:r>
            <a:r>
              <a:rPr dirty="0" sz="2400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no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latin typeface="Arial Rounded MT Bold"/>
                <a:cs typeface="Arial Rounded MT Bold"/>
              </a:rPr>
              <a:t>es </a:t>
            </a:r>
            <a:r>
              <a:rPr dirty="0" sz="2400" spc="-10">
                <a:latin typeface="Arial Rounded MT Bold"/>
                <a:cs typeface="Arial Rounded MT Bold"/>
              </a:rPr>
              <a:t>necesariamente</a:t>
            </a:r>
            <a:r>
              <a:rPr dirty="0" sz="2400" spc="40">
                <a:latin typeface="Arial Rounded MT Bold"/>
                <a:cs typeface="Arial Rounded MT Bold"/>
              </a:rPr>
              <a:t> </a:t>
            </a:r>
            <a:r>
              <a:rPr dirty="0" sz="2400" spc="-50">
                <a:latin typeface="Arial Rounded MT Bold"/>
                <a:cs typeface="Arial Rounded MT Bold"/>
              </a:rPr>
              <a:t>cero.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1140" y="0"/>
            <a:ext cx="6878320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Las </a:t>
            </a:r>
            <a:r>
              <a:rPr dirty="0"/>
              <a:t>componentes </a:t>
            </a:r>
            <a:r>
              <a:rPr dirty="0" spc="-5"/>
              <a:t>simétricas de</a:t>
            </a:r>
            <a:r>
              <a:rPr dirty="0" spc="-130"/>
              <a:t> </a:t>
            </a:r>
            <a:r>
              <a:rPr dirty="0" spc="-5"/>
              <a:t>los  fasores</a:t>
            </a:r>
            <a:r>
              <a:rPr dirty="0" spc="-40"/>
              <a:t> </a:t>
            </a:r>
            <a:r>
              <a:rPr dirty="0" spc="-5"/>
              <a:t>desequilibrados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4939" y="3339083"/>
            <a:ext cx="7692390" cy="1489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o </a:t>
            </a:r>
            <a:r>
              <a:rPr dirty="0" sz="2400" spc="-5">
                <a:latin typeface="Arial Rounded MT Bold"/>
                <a:cs typeface="Arial Rounded MT Bold"/>
              </a:rPr>
              <a:t>En sistemas trifásicos </a:t>
            </a:r>
            <a:r>
              <a:rPr dirty="0" sz="2400">
                <a:latin typeface="Arial Rounded MT Bold"/>
                <a:cs typeface="Arial Rounded MT Bold"/>
              </a:rPr>
              <a:t>la </a:t>
            </a:r>
            <a:r>
              <a:rPr dirty="0" sz="2400" spc="-5">
                <a:latin typeface="Arial Rounded MT Bold"/>
                <a:cs typeface="Arial Rounded MT Bold"/>
              </a:rPr>
              <a:t>suma </a:t>
            </a:r>
            <a:r>
              <a:rPr dirty="0" sz="2400">
                <a:latin typeface="Arial Rounded MT Bold"/>
                <a:cs typeface="Arial Rounded MT Bold"/>
              </a:rPr>
              <a:t>de las </a:t>
            </a:r>
            <a:r>
              <a:rPr dirty="0" sz="2400" spc="-10">
                <a:latin typeface="Arial Rounded MT Bold"/>
                <a:cs typeface="Arial Rounded MT Bold"/>
              </a:rPr>
              <a:t>corrientes 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latin typeface="Arial Rounded MT Bold"/>
                <a:cs typeface="Arial Rounded MT Bold"/>
              </a:rPr>
              <a:t>línea es igual </a:t>
            </a:r>
            <a:r>
              <a:rPr dirty="0" sz="2400">
                <a:latin typeface="Arial Rounded MT Bold"/>
                <a:cs typeface="Arial Rounded MT Bold"/>
              </a:rPr>
              <a:t>a la </a:t>
            </a:r>
            <a:r>
              <a:rPr dirty="0" sz="2400" spc="-10">
                <a:latin typeface="Arial Rounded MT Bold"/>
                <a:cs typeface="Arial Rounded MT Bold"/>
              </a:rPr>
              <a:t>corriente </a:t>
            </a:r>
            <a:r>
              <a:rPr dirty="0" sz="2400" spc="-5">
                <a:latin typeface="Arial Rounded MT Bold"/>
                <a:cs typeface="Arial Rounded MT Bold"/>
              </a:rPr>
              <a:t>en el </a:t>
            </a:r>
            <a:r>
              <a:rPr dirty="0" sz="2400" spc="-20">
                <a:latin typeface="Arial Rounded MT Bold"/>
                <a:cs typeface="Arial Rounded MT Bold"/>
              </a:rPr>
              <a:t>neutro 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In ≠ 0 </a:t>
            </a:r>
            <a:r>
              <a:rPr dirty="0" sz="2400" spc="-5">
                <a:latin typeface="Arial Rounded MT Bold"/>
                <a:cs typeface="Arial Rounded MT Bold"/>
              </a:rPr>
              <a:t>si  </a:t>
            </a:r>
            <a:r>
              <a:rPr dirty="0" sz="2400" spc="-10">
                <a:latin typeface="Arial Rounded MT Bold"/>
                <a:cs typeface="Arial Rounded MT Bold"/>
              </a:rPr>
              <a:t>existe </a:t>
            </a:r>
            <a:r>
              <a:rPr dirty="0" sz="2400" spc="-5">
                <a:latin typeface="Arial Rounded MT Bold"/>
                <a:cs typeface="Arial Rounded MT Bold"/>
              </a:rPr>
              <a:t>un </a:t>
            </a:r>
            <a:r>
              <a:rPr dirty="0" sz="2400" spc="-20">
                <a:latin typeface="Arial Rounded MT Bold"/>
                <a:cs typeface="Arial Rounded MT Bold"/>
              </a:rPr>
              <a:t>camino, </a:t>
            </a:r>
            <a:r>
              <a:rPr dirty="0" sz="2400" spc="-5">
                <a:latin typeface="Arial Rounded MT Bold"/>
                <a:cs typeface="Arial Rounded MT Bold"/>
              </a:rPr>
              <a:t>si no </a:t>
            </a:r>
            <a:r>
              <a:rPr dirty="0" sz="2400" spc="-10">
                <a:latin typeface="Arial Rounded MT Bold"/>
                <a:cs typeface="Arial Rounded MT Bold"/>
              </a:rPr>
              <a:t>existe </a:t>
            </a:r>
            <a:r>
              <a:rPr dirty="0" sz="2400" spc="-25">
                <a:latin typeface="Arial Rounded MT Bold"/>
                <a:cs typeface="Arial Rounded MT Bold"/>
              </a:rPr>
              <a:t>ruta </a:t>
            </a:r>
            <a:r>
              <a:rPr dirty="0" sz="2400" spc="-5">
                <a:latin typeface="Arial Rounded MT Bold"/>
                <a:cs typeface="Arial Rounded MT Bold"/>
              </a:rPr>
              <a:t>entonces </a:t>
            </a:r>
            <a:r>
              <a:rPr dirty="0" sz="2400" spc="-10">
                <a:latin typeface="Arial Rounded MT Bold"/>
                <a:cs typeface="Arial Rounded MT Bold"/>
              </a:rPr>
              <a:t>no  </a:t>
            </a:r>
            <a:r>
              <a:rPr dirty="0" sz="2400" spc="-5">
                <a:latin typeface="Arial Rounded MT Bold"/>
                <a:cs typeface="Arial Rounded MT Bold"/>
              </a:rPr>
              <a:t>contiene </a:t>
            </a:r>
            <a:r>
              <a:rPr dirty="0" sz="2400" spc="-10">
                <a:latin typeface="Arial Rounded MT Bold"/>
                <a:cs typeface="Arial Rounded MT Bold"/>
              </a:rPr>
              <a:t>corrientes </a:t>
            </a:r>
            <a:r>
              <a:rPr dirty="0" sz="2400" spc="-5">
                <a:latin typeface="Arial Rounded MT Bold"/>
                <a:cs typeface="Arial Rounded MT Bold"/>
              </a:rPr>
              <a:t>con componentes </a:t>
            </a:r>
            <a:r>
              <a:rPr dirty="0" sz="2400" spc="5">
                <a:latin typeface="Arial Rounded MT Bold"/>
                <a:cs typeface="Arial Rounded MT Bold"/>
              </a:rPr>
              <a:t>de</a:t>
            </a:r>
            <a:r>
              <a:rPr dirty="0" sz="2400" spc="100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secuencia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4939" y="4802758"/>
            <a:ext cx="6921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c</a:t>
            </a:r>
            <a:r>
              <a:rPr dirty="0" sz="2400" spc="-15">
                <a:latin typeface="Arial Rounded MT Bold"/>
                <a:cs typeface="Arial Rounded MT Bold"/>
              </a:rPr>
              <a:t>e</a:t>
            </a:r>
            <a:r>
              <a:rPr dirty="0" sz="2400" spc="-95">
                <a:latin typeface="Arial Rounded MT Bold"/>
                <a:cs typeface="Arial Rounded MT Bold"/>
              </a:rPr>
              <a:t>r</a:t>
            </a:r>
            <a:r>
              <a:rPr dirty="0" sz="2400">
                <a:latin typeface="Arial Rounded MT Bold"/>
                <a:cs typeface="Arial Rounded MT Bold"/>
              </a:rPr>
              <a:t>o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19400" y="4968875"/>
            <a:ext cx="2357755" cy="1203325"/>
          </a:xfrm>
          <a:custGeom>
            <a:avLst/>
            <a:gdLst/>
            <a:ahLst/>
            <a:cxnLst/>
            <a:rect l="l" t="t" r="r" b="b"/>
            <a:pathLst>
              <a:path w="2357754" h="1203325">
                <a:moveTo>
                  <a:pt x="2357501" y="0"/>
                </a:moveTo>
                <a:lnTo>
                  <a:pt x="0" y="0"/>
                </a:lnTo>
                <a:lnTo>
                  <a:pt x="0" y="1203325"/>
                </a:lnTo>
                <a:lnTo>
                  <a:pt x="2357501" y="1203325"/>
                </a:lnTo>
                <a:lnTo>
                  <a:pt x="2357501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028374" y="5578362"/>
            <a:ext cx="123189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700" spc="15">
                <a:latin typeface="Times New Roman"/>
                <a:cs typeface="Times New Roman"/>
              </a:rPr>
              <a:t>0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62846" y="4958851"/>
            <a:ext cx="229870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1695450" algn="l"/>
              </a:tabLst>
            </a:pPr>
            <a:r>
              <a:rPr dirty="0" sz="3000" spc="85" i="1">
                <a:latin typeface="Times New Roman"/>
                <a:cs typeface="Times New Roman"/>
              </a:rPr>
              <a:t>I</a:t>
            </a:r>
            <a:r>
              <a:rPr dirty="0" baseline="-24509" sz="2550" spc="127" i="1">
                <a:latin typeface="Times New Roman"/>
                <a:cs typeface="Times New Roman"/>
              </a:rPr>
              <a:t>a  </a:t>
            </a:r>
            <a:r>
              <a:rPr dirty="0" sz="3000" spc="5">
                <a:latin typeface="Symbol"/>
                <a:cs typeface="Symbol"/>
              </a:rPr>
              <a:t></a:t>
            </a:r>
            <a:r>
              <a:rPr dirty="0" sz="3000" spc="5">
                <a:latin typeface="Times New Roman"/>
                <a:cs typeface="Times New Roman"/>
              </a:rPr>
              <a:t> </a:t>
            </a:r>
            <a:r>
              <a:rPr dirty="0" sz="3000" spc="60" i="1">
                <a:latin typeface="Times New Roman"/>
                <a:cs typeface="Times New Roman"/>
              </a:rPr>
              <a:t>I</a:t>
            </a:r>
            <a:r>
              <a:rPr dirty="0" baseline="-24509" sz="2550" spc="89" i="1">
                <a:latin typeface="Times New Roman"/>
                <a:cs typeface="Times New Roman"/>
              </a:rPr>
              <a:t>b</a:t>
            </a:r>
            <a:r>
              <a:rPr dirty="0" baseline="-24509" sz="2550" spc="142" i="1">
                <a:latin typeface="Times New Roman"/>
                <a:cs typeface="Times New Roman"/>
              </a:rPr>
              <a:t> </a:t>
            </a:r>
            <a:r>
              <a:rPr dirty="0" sz="3000" spc="5">
                <a:latin typeface="Symbol"/>
                <a:cs typeface="Symbol"/>
              </a:rPr>
              <a:t></a:t>
            </a:r>
            <a:r>
              <a:rPr dirty="0" sz="3000" spc="-130">
                <a:latin typeface="Times New Roman"/>
                <a:cs typeface="Times New Roman"/>
              </a:rPr>
              <a:t> </a:t>
            </a:r>
            <a:r>
              <a:rPr dirty="0" sz="3000" spc="75" i="1">
                <a:latin typeface="Times New Roman"/>
                <a:cs typeface="Times New Roman"/>
              </a:rPr>
              <a:t>I</a:t>
            </a:r>
            <a:r>
              <a:rPr dirty="0" baseline="-24509" sz="2550" spc="112" i="1">
                <a:latin typeface="Times New Roman"/>
                <a:cs typeface="Times New Roman"/>
              </a:rPr>
              <a:t>c	</a:t>
            </a:r>
            <a:r>
              <a:rPr dirty="0" sz="3000" spc="5">
                <a:latin typeface="Symbol"/>
                <a:cs typeface="Symbol"/>
              </a:rPr>
              <a:t></a:t>
            </a:r>
            <a:r>
              <a:rPr dirty="0" sz="3000" spc="-60">
                <a:latin typeface="Times New Roman"/>
                <a:cs typeface="Times New Roman"/>
              </a:rPr>
              <a:t> </a:t>
            </a:r>
            <a:r>
              <a:rPr dirty="0" sz="3000" spc="90" i="1">
                <a:latin typeface="Times New Roman"/>
                <a:cs typeface="Times New Roman"/>
              </a:rPr>
              <a:t>I</a:t>
            </a:r>
            <a:r>
              <a:rPr dirty="0" baseline="-24509" sz="2550" spc="135" i="1">
                <a:latin typeface="Times New Roman"/>
                <a:cs typeface="Times New Roman"/>
              </a:rPr>
              <a:t>n</a:t>
            </a:r>
            <a:endParaRPr baseline="-24509" sz="2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62846" y="5588008"/>
            <a:ext cx="118618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410845" algn="l"/>
              </a:tabLst>
            </a:pPr>
            <a:r>
              <a:rPr dirty="0" sz="3000" spc="85" i="1">
                <a:latin typeface="Times New Roman"/>
                <a:cs typeface="Times New Roman"/>
              </a:rPr>
              <a:t>I</a:t>
            </a:r>
            <a:r>
              <a:rPr dirty="0" baseline="-24509" sz="2550" spc="127" i="1">
                <a:latin typeface="Times New Roman"/>
                <a:cs typeface="Times New Roman"/>
              </a:rPr>
              <a:t>n	</a:t>
            </a:r>
            <a:r>
              <a:rPr dirty="0" sz="3000" spc="5">
                <a:latin typeface="Symbol"/>
                <a:cs typeface="Symbol"/>
              </a:rPr>
              <a:t></a:t>
            </a:r>
            <a:r>
              <a:rPr dirty="0" sz="3000" spc="-240">
                <a:latin typeface="Times New Roman"/>
                <a:cs typeface="Times New Roman"/>
              </a:rPr>
              <a:t> </a:t>
            </a:r>
            <a:r>
              <a:rPr dirty="0" sz="3000" spc="70">
                <a:latin typeface="Times New Roman"/>
                <a:cs typeface="Times New Roman"/>
              </a:rPr>
              <a:t>3</a:t>
            </a:r>
            <a:r>
              <a:rPr dirty="0" sz="3000" spc="70" i="1">
                <a:latin typeface="Times New Roman"/>
                <a:cs typeface="Times New Roman"/>
              </a:rPr>
              <a:t>I</a:t>
            </a:r>
            <a:r>
              <a:rPr dirty="0" baseline="-24509" sz="2550" spc="104" i="1">
                <a:latin typeface="Times New Roman"/>
                <a:cs typeface="Times New Roman"/>
              </a:rPr>
              <a:t>a</a:t>
            </a:r>
            <a:endParaRPr baseline="-24509" sz="2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145097"/>
            <a:ext cx="4780280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FF"/>
                </a:solidFill>
              </a:rPr>
              <a:t>Potencia en </a:t>
            </a:r>
            <a:r>
              <a:rPr dirty="0" spc="-5">
                <a:solidFill>
                  <a:srgbClr val="0000FF"/>
                </a:solidFill>
              </a:rPr>
              <a:t>términos </a:t>
            </a:r>
            <a:r>
              <a:rPr dirty="0">
                <a:solidFill>
                  <a:srgbClr val="0000FF"/>
                </a:solidFill>
              </a:rPr>
              <a:t>de  componentes</a:t>
            </a:r>
            <a:r>
              <a:rPr dirty="0" spc="-145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simétricas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6400800" y="76200"/>
            <a:ext cx="1270000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69240" y="1552575"/>
            <a:ext cx="8381365" cy="2724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08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La potencia total compleja </a:t>
            </a:r>
            <a:r>
              <a:rPr dirty="0" sz="2400" spc="5">
                <a:latin typeface="Arial Rounded MT Bold"/>
                <a:cs typeface="Arial Rounded MT Bold"/>
              </a:rPr>
              <a:t>en </a:t>
            </a:r>
            <a:r>
              <a:rPr dirty="0" sz="2400" spc="-5">
                <a:latin typeface="Arial Rounded MT Bold"/>
                <a:cs typeface="Arial Rounded MT Bold"/>
              </a:rPr>
              <a:t>el</a:t>
            </a:r>
            <a:r>
              <a:rPr dirty="0" sz="2400" spc="409"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dominio</a:t>
            </a:r>
            <a:endParaRPr sz="2400">
              <a:latin typeface="Arial Rounded MT Bold"/>
              <a:cs typeface="Arial Rounded MT Bold"/>
            </a:endParaRPr>
          </a:p>
          <a:p>
            <a:pPr algn="just" marL="50800">
              <a:lnSpc>
                <a:spcPct val="100000"/>
              </a:lnSpc>
            </a:pPr>
            <a:r>
              <a:rPr dirty="0" sz="2400" spc="-5">
                <a:latin typeface="Arial Rounded MT Bold"/>
                <a:cs typeface="Arial Rounded MT Bold"/>
              </a:rPr>
              <a:t>ABC</a:t>
            </a:r>
            <a:r>
              <a:rPr dirty="0" sz="2400" spc="-30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es:</a:t>
            </a:r>
            <a:endParaRPr sz="2400">
              <a:latin typeface="Arial Rounded MT Bold"/>
              <a:cs typeface="Arial Rounded MT Bold"/>
            </a:endParaRPr>
          </a:p>
          <a:p>
            <a:pPr algn="ctr" marR="817244">
              <a:lnSpc>
                <a:spcPts val="2835"/>
              </a:lnSpc>
              <a:spcBef>
                <a:spcPts val="1355"/>
              </a:spcBef>
            </a:pPr>
            <a:r>
              <a:rPr dirty="0" sz="3000" spc="80" i="1">
                <a:latin typeface="Times New Roman"/>
                <a:cs typeface="Times New Roman"/>
              </a:rPr>
              <a:t>S </a:t>
            </a:r>
            <a:r>
              <a:rPr dirty="0" sz="3000" spc="85">
                <a:latin typeface="Symbol"/>
                <a:cs typeface="Symbol"/>
              </a:rPr>
              <a:t></a:t>
            </a:r>
            <a:r>
              <a:rPr dirty="0" sz="3000" spc="85">
                <a:latin typeface="Times New Roman"/>
                <a:cs typeface="Times New Roman"/>
              </a:rPr>
              <a:t> </a:t>
            </a:r>
            <a:r>
              <a:rPr dirty="0" sz="3000" spc="100" i="1">
                <a:latin typeface="Times New Roman"/>
                <a:cs typeface="Times New Roman"/>
              </a:rPr>
              <a:t>P </a:t>
            </a:r>
            <a:r>
              <a:rPr dirty="0" sz="3000" spc="85">
                <a:latin typeface="Symbol"/>
                <a:cs typeface="Symbol"/>
              </a:rPr>
              <a:t></a:t>
            </a:r>
            <a:r>
              <a:rPr dirty="0" sz="3000" spc="85">
                <a:latin typeface="Times New Roman"/>
                <a:cs typeface="Times New Roman"/>
              </a:rPr>
              <a:t> </a:t>
            </a:r>
            <a:r>
              <a:rPr dirty="0" sz="3000" spc="60" i="1">
                <a:latin typeface="Times New Roman"/>
                <a:cs typeface="Times New Roman"/>
              </a:rPr>
              <a:t>jQ </a:t>
            </a:r>
            <a:r>
              <a:rPr dirty="0" sz="3000" spc="85">
                <a:latin typeface="Symbol"/>
                <a:cs typeface="Symbol"/>
              </a:rPr>
              <a:t></a:t>
            </a:r>
            <a:r>
              <a:rPr dirty="0" sz="3000" spc="85">
                <a:latin typeface="Times New Roman"/>
                <a:cs typeface="Times New Roman"/>
              </a:rPr>
              <a:t> </a:t>
            </a:r>
            <a:r>
              <a:rPr dirty="0" sz="3000" spc="100" i="1">
                <a:latin typeface="Times New Roman"/>
                <a:cs typeface="Times New Roman"/>
              </a:rPr>
              <a:t>V </a:t>
            </a:r>
            <a:r>
              <a:rPr dirty="0" sz="3000" spc="50" i="1">
                <a:latin typeface="Times New Roman"/>
                <a:cs typeface="Times New Roman"/>
              </a:rPr>
              <a:t>I </a:t>
            </a:r>
            <a:r>
              <a:rPr dirty="0" baseline="44117" sz="2550" spc="97">
                <a:latin typeface="Times New Roman"/>
                <a:cs typeface="Times New Roman"/>
              </a:rPr>
              <a:t>* </a:t>
            </a:r>
            <a:r>
              <a:rPr dirty="0" sz="3000" spc="185">
                <a:latin typeface="Symbol"/>
                <a:cs typeface="Symbol"/>
              </a:rPr>
              <a:t></a:t>
            </a:r>
            <a:r>
              <a:rPr dirty="0" sz="3000" spc="185" i="1">
                <a:latin typeface="Times New Roman"/>
                <a:cs typeface="Times New Roman"/>
              </a:rPr>
              <a:t>V </a:t>
            </a:r>
            <a:r>
              <a:rPr dirty="0" sz="3000" spc="50" i="1">
                <a:latin typeface="Times New Roman"/>
                <a:cs typeface="Times New Roman"/>
              </a:rPr>
              <a:t>I </a:t>
            </a:r>
            <a:r>
              <a:rPr dirty="0" baseline="44117" sz="2550" spc="97">
                <a:latin typeface="Times New Roman"/>
                <a:cs typeface="Times New Roman"/>
              </a:rPr>
              <a:t>* </a:t>
            </a:r>
            <a:r>
              <a:rPr dirty="0" sz="3000" spc="180">
                <a:latin typeface="Symbol"/>
                <a:cs typeface="Symbol"/>
              </a:rPr>
              <a:t></a:t>
            </a:r>
            <a:r>
              <a:rPr dirty="0" sz="3000" spc="180" i="1">
                <a:latin typeface="Times New Roman"/>
                <a:cs typeface="Times New Roman"/>
              </a:rPr>
              <a:t>V </a:t>
            </a:r>
            <a:r>
              <a:rPr dirty="0" sz="3000" spc="50" i="1">
                <a:latin typeface="Times New Roman"/>
                <a:cs typeface="Times New Roman"/>
              </a:rPr>
              <a:t>I</a:t>
            </a:r>
            <a:r>
              <a:rPr dirty="0" sz="3000" spc="235" i="1">
                <a:latin typeface="Times New Roman"/>
                <a:cs typeface="Times New Roman"/>
              </a:rPr>
              <a:t> </a:t>
            </a:r>
            <a:r>
              <a:rPr dirty="0" baseline="44117" sz="2550" spc="97">
                <a:latin typeface="Times New Roman"/>
                <a:cs typeface="Times New Roman"/>
              </a:rPr>
              <a:t>*</a:t>
            </a:r>
            <a:endParaRPr baseline="44117" sz="2550">
              <a:latin typeface="Times New Roman"/>
              <a:cs typeface="Times New Roman"/>
            </a:endParaRPr>
          </a:p>
          <a:p>
            <a:pPr marL="3571240">
              <a:lnSpc>
                <a:spcPts val="1275"/>
              </a:lnSpc>
              <a:tabLst>
                <a:tab pos="3870325" algn="l"/>
                <a:tab pos="4655820" algn="l"/>
                <a:tab pos="4944745" algn="l"/>
                <a:tab pos="5732145" algn="l"/>
                <a:tab pos="6014085" algn="l"/>
              </a:tabLst>
            </a:pPr>
            <a:r>
              <a:rPr dirty="0" sz="1700" spc="65" i="1">
                <a:latin typeface="Times New Roman"/>
                <a:cs typeface="Times New Roman"/>
              </a:rPr>
              <a:t>a	a	b	b	</a:t>
            </a:r>
            <a:r>
              <a:rPr dirty="0" sz="1700" spc="55" i="1">
                <a:latin typeface="Times New Roman"/>
                <a:cs typeface="Times New Roman"/>
              </a:rPr>
              <a:t>c	c</a:t>
            </a:r>
            <a:endParaRPr sz="1700">
              <a:latin typeface="Times New Roman"/>
              <a:cs typeface="Times New Roman"/>
            </a:endParaRPr>
          </a:p>
          <a:p>
            <a:pPr algn="just" marL="50800" marR="43180">
              <a:lnSpc>
                <a:spcPct val="100000"/>
              </a:lnSpc>
              <a:spcBef>
                <a:spcPts val="1375"/>
              </a:spcBef>
            </a:pPr>
            <a:r>
              <a:rPr dirty="0" sz="2400" spc="-5">
                <a:latin typeface="Arial Rounded MT Bold"/>
                <a:cs typeface="Arial Rounded MT Bold"/>
              </a:rPr>
              <a:t>Donde </a:t>
            </a:r>
            <a:r>
              <a:rPr dirty="0" sz="2400" spc="-40">
                <a:solidFill>
                  <a:srgbClr val="000099"/>
                </a:solidFill>
                <a:latin typeface="Arial Rounded MT Bold"/>
                <a:cs typeface="Arial Rounded MT Bold"/>
              </a:rPr>
              <a:t>Va</a:t>
            </a:r>
            <a:r>
              <a:rPr dirty="0" sz="2400" spc="-40">
                <a:latin typeface="Arial Rounded MT Bold"/>
                <a:cs typeface="Arial Rounded MT Bold"/>
              </a:rPr>
              <a:t>, </a:t>
            </a:r>
            <a:r>
              <a:rPr dirty="0" sz="2400" spc="5">
                <a:solidFill>
                  <a:srgbClr val="000099"/>
                </a:solidFill>
                <a:latin typeface="Arial Rounded MT Bold"/>
                <a:cs typeface="Arial Rounded MT Bold"/>
              </a:rPr>
              <a:t>Vb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Vc </a:t>
            </a:r>
            <a:r>
              <a:rPr dirty="0" sz="2400" spc="-5">
                <a:latin typeface="Arial Rounded MT Bold"/>
                <a:cs typeface="Arial Rounded MT Bold"/>
              </a:rPr>
              <a:t>son tensiones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latin typeface="Arial Rounded MT Bold"/>
                <a:cs typeface="Arial Rounded MT Bold"/>
              </a:rPr>
              <a:t>línea </a:t>
            </a:r>
            <a:r>
              <a:rPr dirty="0" sz="2400">
                <a:latin typeface="Arial Rounded MT Bold"/>
                <a:cs typeface="Arial Rounded MT Bold"/>
              </a:rPr>
              <a:t>a </a:t>
            </a:r>
            <a:r>
              <a:rPr dirty="0" sz="2400" spc="-25">
                <a:latin typeface="Arial Rounded MT Bold"/>
                <a:cs typeface="Arial Rounded MT Bold"/>
              </a:rPr>
              <a:t>neutro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 spc="-5">
                <a:latin typeface="Arial Rounded MT Bold"/>
                <a:cs typeface="Arial Rounded MT Bold"/>
              </a:rPr>
              <a:t>Ia,  </a:t>
            </a:r>
            <a:r>
              <a:rPr dirty="0" sz="2400" spc="-45">
                <a:latin typeface="Arial Rounded MT Bold"/>
                <a:cs typeface="Arial Rounded MT Bold"/>
              </a:rPr>
              <a:t>Ib, </a:t>
            </a:r>
            <a:r>
              <a:rPr dirty="0" sz="2400">
                <a:latin typeface="Arial Rounded MT Bold"/>
                <a:cs typeface="Arial Rounded MT Bold"/>
              </a:rPr>
              <a:t>Ic las </a:t>
            </a:r>
            <a:r>
              <a:rPr dirty="0" sz="2400" spc="-10">
                <a:latin typeface="Arial Rounded MT Bold"/>
                <a:cs typeface="Arial Rounded MT Bold"/>
              </a:rPr>
              <a:t>corrientes </a:t>
            </a:r>
            <a:r>
              <a:rPr dirty="0" sz="2400" spc="-5">
                <a:latin typeface="Arial Rounded MT Bold"/>
                <a:cs typeface="Arial Rounded MT Bold"/>
              </a:rPr>
              <a:t>en </a:t>
            </a:r>
            <a:r>
              <a:rPr dirty="0" sz="2400">
                <a:latin typeface="Arial Rounded MT Bold"/>
                <a:cs typeface="Arial Rounded MT Bold"/>
              </a:rPr>
              <a:t>las </a:t>
            </a:r>
            <a:r>
              <a:rPr dirty="0" sz="2400" spc="-20">
                <a:latin typeface="Arial Rounded MT Bold"/>
                <a:cs typeface="Arial Rounded MT Bold"/>
              </a:rPr>
              <a:t>líneas. </a:t>
            </a:r>
            <a:r>
              <a:rPr dirty="0" sz="2400" spc="-10">
                <a:latin typeface="Arial Rounded MT Bold"/>
                <a:cs typeface="Arial Rounded MT Bold"/>
              </a:rPr>
              <a:t>Puede existir </a:t>
            </a:r>
            <a:r>
              <a:rPr dirty="0" sz="2400">
                <a:latin typeface="Arial Rounded MT Bold"/>
                <a:cs typeface="Arial Rounded MT Bold"/>
              </a:rPr>
              <a:t>o </a:t>
            </a:r>
            <a:r>
              <a:rPr dirty="0" sz="2400" spc="-10">
                <a:latin typeface="Arial Rounded MT Bold"/>
                <a:cs typeface="Arial Rounded MT Bold"/>
              </a:rPr>
              <a:t>no </a:t>
            </a:r>
            <a:r>
              <a:rPr dirty="0" sz="2400" spc="-5">
                <a:latin typeface="Arial Rounded MT Bold"/>
                <a:cs typeface="Arial Rounded MT Bold"/>
              </a:rPr>
              <a:t>una  </a:t>
            </a:r>
            <a:r>
              <a:rPr dirty="0" sz="2400" spc="-10">
                <a:latin typeface="Arial Rounded MT Bold"/>
                <a:cs typeface="Arial Rounded MT Bold"/>
              </a:rPr>
              <a:t>conexión </a:t>
            </a:r>
            <a:r>
              <a:rPr dirty="0" sz="2400">
                <a:latin typeface="Arial Rounded MT Bold"/>
                <a:cs typeface="Arial Rounded MT Bold"/>
              </a:rPr>
              <a:t>a </a:t>
            </a:r>
            <a:r>
              <a:rPr dirty="0" sz="2400" spc="-40">
                <a:latin typeface="Arial Rounded MT Bold"/>
                <a:cs typeface="Arial Rounded MT Bold"/>
              </a:rPr>
              <a:t>neutro. </a:t>
            </a:r>
            <a:r>
              <a:rPr dirty="0" sz="2400" spc="-5">
                <a:latin typeface="Arial Rounded MT Bold"/>
                <a:cs typeface="Arial Rounded MT Bold"/>
              </a:rPr>
              <a:t>En </a:t>
            </a:r>
            <a:r>
              <a:rPr dirty="0" sz="2400" spc="-10">
                <a:latin typeface="Arial Rounded MT Bold"/>
                <a:cs typeface="Arial Rounded MT Bold"/>
              </a:rPr>
              <a:t>forma matricial </a:t>
            </a:r>
            <a:r>
              <a:rPr dirty="0" sz="2400" spc="-5">
                <a:latin typeface="Arial Rounded MT Bold"/>
                <a:cs typeface="Arial Rounded MT Bold"/>
              </a:rPr>
              <a:t>se</a:t>
            </a:r>
            <a:r>
              <a:rPr dirty="0" sz="2400" spc="114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tiene: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82183" y="4510339"/>
            <a:ext cx="137160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spc="25">
                <a:latin typeface="Times New Roman"/>
                <a:cs typeface="Times New Roman"/>
              </a:rPr>
              <a:t>*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29491" y="4510339"/>
            <a:ext cx="1360170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223010" algn="l"/>
              </a:tabLst>
            </a:pPr>
            <a:r>
              <a:rPr dirty="0" sz="1700" spc="25">
                <a:latin typeface="Times New Roman"/>
                <a:cs typeface="Times New Roman"/>
              </a:rPr>
              <a:t>*</a:t>
            </a:r>
            <a:r>
              <a:rPr dirty="0" sz="1700" spc="25">
                <a:latin typeface="Times New Roman"/>
                <a:cs typeface="Times New Roman"/>
              </a:rPr>
              <a:t>	</a:t>
            </a:r>
            <a:r>
              <a:rPr dirty="0" sz="1700" spc="30" i="1">
                <a:latin typeface="Times New Roman"/>
                <a:cs typeface="Times New Roman"/>
              </a:rPr>
              <a:t>T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8914" y="4836555"/>
            <a:ext cx="137160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spc="25" i="1">
                <a:latin typeface="Times New Roman"/>
                <a:cs typeface="Times New Roman"/>
              </a:rPr>
              <a:t>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09318" y="4836555"/>
            <a:ext cx="137160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spc="25" i="1">
                <a:latin typeface="Times New Roman"/>
                <a:cs typeface="Times New Roman"/>
              </a:rPr>
              <a:t>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50601" y="4836555"/>
            <a:ext cx="137160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spc="25" i="1">
                <a:latin typeface="Times New Roman"/>
                <a:cs typeface="Times New Roman"/>
              </a:rPr>
              <a:t>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00902" y="5406245"/>
            <a:ext cx="1483995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91515" algn="l"/>
                <a:tab pos="1371600" algn="l"/>
              </a:tabLst>
            </a:pPr>
            <a:r>
              <a:rPr dirty="0" sz="1700" spc="25" i="1">
                <a:latin typeface="Times New Roman"/>
                <a:cs typeface="Times New Roman"/>
              </a:rPr>
              <a:t>a</a:t>
            </a:r>
            <a:r>
              <a:rPr dirty="0" sz="1700" spc="25" i="1">
                <a:latin typeface="Times New Roman"/>
                <a:cs typeface="Times New Roman"/>
              </a:rPr>
              <a:t>	</a:t>
            </a:r>
            <a:r>
              <a:rPr dirty="0" sz="1700" spc="25" i="1">
                <a:latin typeface="Times New Roman"/>
                <a:cs typeface="Times New Roman"/>
              </a:rPr>
              <a:t>b</a:t>
            </a:r>
            <a:r>
              <a:rPr dirty="0" sz="1700" spc="25" i="1">
                <a:latin typeface="Times New Roman"/>
                <a:cs typeface="Times New Roman"/>
              </a:rPr>
              <a:t>	</a:t>
            </a:r>
            <a:r>
              <a:rPr dirty="0" sz="1700" spc="25" i="1">
                <a:latin typeface="Times New Roman"/>
                <a:cs typeface="Times New Roman"/>
              </a:rPr>
              <a:t>c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3779" y="5147433"/>
            <a:ext cx="554799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159510" algn="l"/>
                <a:tab pos="1835150" algn="l"/>
                <a:tab pos="3110865" algn="l"/>
                <a:tab pos="3493770" algn="l"/>
                <a:tab pos="4319905" algn="l"/>
                <a:tab pos="4714240" algn="l"/>
                <a:tab pos="5360670" algn="l"/>
              </a:tabLst>
            </a:pPr>
            <a:r>
              <a:rPr dirty="0" sz="3000" spc="20" i="1">
                <a:latin typeface="Times New Roman"/>
                <a:cs typeface="Times New Roman"/>
              </a:rPr>
              <a:t>S</a:t>
            </a:r>
            <a:r>
              <a:rPr dirty="0" sz="3000" spc="170" i="1">
                <a:latin typeface="Times New Roman"/>
                <a:cs typeface="Times New Roman"/>
              </a:rPr>
              <a:t> </a:t>
            </a:r>
            <a:r>
              <a:rPr dirty="0" sz="3000" spc="25">
                <a:latin typeface="Symbol"/>
                <a:cs typeface="Symbol"/>
              </a:rPr>
              <a:t></a:t>
            </a:r>
            <a:r>
              <a:rPr dirty="0" sz="3000" spc="-310">
                <a:latin typeface="Times New Roman"/>
                <a:cs typeface="Times New Roman"/>
              </a:rPr>
              <a:t> </a:t>
            </a:r>
            <a:r>
              <a:rPr dirty="0" sz="3000" spc="-90">
                <a:latin typeface="Times New Roman"/>
                <a:cs typeface="Times New Roman"/>
              </a:rPr>
              <a:t>[</a:t>
            </a:r>
            <a:r>
              <a:rPr dirty="0" sz="3000" spc="-90" i="1">
                <a:latin typeface="Times New Roman"/>
                <a:cs typeface="Times New Roman"/>
              </a:rPr>
              <a:t>V	</a:t>
            </a:r>
            <a:r>
              <a:rPr dirty="0" sz="3000" spc="150">
                <a:latin typeface="Symbol"/>
                <a:cs typeface="Symbol"/>
              </a:rPr>
              <a:t></a:t>
            </a:r>
            <a:r>
              <a:rPr dirty="0" sz="3000" spc="150" i="1">
                <a:latin typeface="Times New Roman"/>
                <a:cs typeface="Times New Roman"/>
              </a:rPr>
              <a:t>V	</a:t>
            </a:r>
            <a:r>
              <a:rPr dirty="0" sz="3000" spc="150">
                <a:latin typeface="Symbol"/>
                <a:cs typeface="Symbol"/>
              </a:rPr>
              <a:t></a:t>
            </a:r>
            <a:r>
              <a:rPr dirty="0" sz="3000" spc="150" i="1">
                <a:latin typeface="Times New Roman"/>
                <a:cs typeface="Times New Roman"/>
              </a:rPr>
              <a:t>V</a:t>
            </a:r>
            <a:r>
              <a:rPr dirty="0" sz="3000" spc="265" i="1">
                <a:latin typeface="Times New Roman"/>
                <a:cs typeface="Times New Roman"/>
              </a:rPr>
              <a:t> </a:t>
            </a:r>
            <a:r>
              <a:rPr dirty="0" sz="3000" spc="15">
                <a:latin typeface="Times New Roman"/>
                <a:cs typeface="Times New Roman"/>
              </a:rPr>
              <a:t>]</a:t>
            </a:r>
            <a:r>
              <a:rPr dirty="0" sz="3000" spc="-450">
                <a:latin typeface="Times New Roman"/>
                <a:cs typeface="Times New Roman"/>
              </a:rPr>
              <a:t> </a:t>
            </a:r>
            <a:r>
              <a:rPr dirty="0" baseline="25925" sz="4500" spc="195">
                <a:latin typeface="Symbol"/>
                <a:cs typeface="Symbol"/>
              </a:rPr>
              <a:t></a:t>
            </a:r>
            <a:r>
              <a:rPr dirty="0" sz="3000" spc="130" i="1">
                <a:latin typeface="Times New Roman"/>
                <a:cs typeface="Times New Roman"/>
              </a:rPr>
              <a:t>I	</a:t>
            </a:r>
            <a:r>
              <a:rPr dirty="0" baseline="25925" sz="4500" spc="22">
                <a:latin typeface="Symbol"/>
                <a:cs typeface="Symbol"/>
              </a:rPr>
              <a:t></a:t>
            </a:r>
            <a:r>
              <a:rPr dirty="0" baseline="25925" sz="4500" spc="22">
                <a:latin typeface="Times New Roman"/>
                <a:cs typeface="Times New Roman"/>
              </a:rPr>
              <a:t>	</a:t>
            </a:r>
            <a:r>
              <a:rPr dirty="0" sz="3000" spc="25">
                <a:latin typeface="Symbol"/>
                <a:cs typeface="Symbol"/>
              </a:rPr>
              <a:t></a:t>
            </a:r>
            <a:r>
              <a:rPr dirty="0" sz="3000" spc="-30">
                <a:latin typeface="Times New Roman"/>
                <a:cs typeface="Times New Roman"/>
              </a:rPr>
              <a:t> </a:t>
            </a:r>
            <a:r>
              <a:rPr dirty="0" baseline="25925" sz="4500" spc="-67">
                <a:latin typeface="Symbol"/>
                <a:cs typeface="Symbol"/>
              </a:rPr>
              <a:t></a:t>
            </a:r>
            <a:r>
              <a:rPr dirty="0" sz="3000" spc="-45" i="1">
                <a:latin typeface="Times New Roman"/>
                <a:cs typeface="Times New Roman"/>
              </a:rPr>
              <a:t>V	</a:t>
            </a:r>
            <a:r>
              <a:rPr dirty="0" baseline="25925" sz="4500" spc="22">
                <a:latin typeface="Symbol"/>
                <a:cs typeface="Symbol"/>
              </a:rPr>
              <a:t></a:t>
            </a:r>
            <a:r>
              <a:rPr dirty="0" baseline="25925" sz="4500" spc="22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</a:t>
            </a:r>
            <a:r>
              <a:rPr dirty="0" sz="3000" spc="-340">
                <a:latin typeface="Times New Roman"/>
                <a:cs typeface="Times New Roman"/>
              </a:rPr>
              <a:t> </a:t>
            </a:r>
            <a:r>
              <a:rPr dirty="0" baseline="25925" sz="4500" spc="209">
                <a:latin typeface="Symbol"/>
                <a:cs typeface="Symbol"/>
              </a:rPr>
              <a:t></a:t>
            </a:r>
            <a:r>
              <a:rPr dirty="0" sz="3000" spc="140" i="1">
                <a:latin typeface="Times New Roman"/>
                <a:cs typeface="Times New Roman"/>
              </a:rPr>
              <a:t>I	</a:t>
            </a:r>
            <a:r>
              <a:rPr dirty="0" baseline="25925" sz="4500" spc="22">
                <a:latin typeface="Symbol"/>
                <a:cs typeface="Symbol"/>
              </a:rPr>
              <a:t></a:t>
            </a:r>
            <a:endParaRPr baseline="25925" sz="45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70366" y="5245289"/>
            <a:ext cx="401320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700" spc="25" i="1">
                <a:latin typeface="Times New Roman"/>
                <a:cs typeface="Times New Roman"/>
              </a:rPr>
              <a:t>b </a:t>
            </a:r>
            <a:r>
              <a:rPr dirty="0" baseline="-12962" sz="4500" spc="22">
                <a:latin typeface="Symbol"/>
                <a:cs typeface="Symbol"/>
              </a:rPr>
              <a:t></a:t>
            </a:r>
            <a:endParaRPr baseline="-12962" sz="45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48502" y="5818038"/>
            <a:ext cx="72326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17592" sz="4500" spc="-855">
                <a:latin typeface="Symbol"/>
                <a:cs typeface="Symbol"/>
              </a:rPr>
              <a:t></a:t>
            </a:r>
            <a:r>
              <a:rPr dirty="0" sz="3000" spc="-570">
                <a:latin typeface="Symbol"/>
                <a:cs typeface="Symbol"/>
              </a:rPr>
              <a:t></a:t>
            </a:r>
            <a:r>
              <a:rPr dirty="0" sz="3000" spc="-570">
                <a:latin typeface="Times New Roman"/>
                <a:cs typeface="Times New Roman"/>
              </a:rPr>
              <a:t> </a:t>
            </a:r>
            <a:r>
              <a:rPr dirty="0" baseline="14814" sz="4500" spc="135" i="1">
                <a:latin typeface="Times New Roman"/>
                <a:cs typeface="Times New Roman"/>
              </a:rPr>
              <a:t>I</a:t>
            </a:r>
            <a:r>
              <a:rPr dirty="0" sz="1700" spc="90" i="1">
                <a:latin typeface="Times New Roman"/>
                <a:cs typeface="Times New Roman"/>
              </a:rPr>
              <a:t>c</a:t>
            </a:r>
            <a:r>
              <a:rPr dirty="0" sz="1700" spc="-35" i="1">
                <a:latin typeface="Times New Roman"/>
                <a:cs typeface="Times New Roman"/>
              </a:rPr>
              <a:t> </a:t>
            </a:r>
            <a:r>
              <a:rPr dirty="0" baseline="17592" sz="4500" spc="-855">
                <a:latin typeface="Symbol"/>
                <a:cs typeface="Symbol"/>
              </a:rPr>
              <a:t></a:t>
            </a:r>
            <a:r>
              <a:rPr dirty="0" sz="3000" spc="-570">
                <a:latin typeface="Symbol"/>
                <a:cs typeface="Symbol"/>
              </a:rPr>
              <a:t>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34049" y="5818038"/>
            <a:ext cx="74739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17592" sz="4500" spc="-502">
                <a:latin typeface="Symbol"/>
                <a:cs typeface="Symbol"/>
              </a:rPr>
              <a:t></a:t>
            </a:r>
            <a:r>
              <a:rPr dirty="0" sz="3000" spc="-335">
                <a:latin typeface="Symbol"/>
                <a:cs typeface="Symbol"/>
              </a:rPr>
              <a:t></a:t>
            </a:r>
            <a:r>
              <a:rPr dirty="0" baseline="14814" sz="4500" spc="-502" i="1">
                <a:latin typeface="Times New Roman"/>
                <a:cs typeface="Times New Roman"/>
              </a:rPr>
              <a:t>V</a:t>
            </a:r>
            <a:r>
              <a:rPr dirty="0" sz="1700" spc="-335" i="1">
                <a:latin typeface="Times New Roman"/>
                <a:cs typeface="Times New Roman"/>
              </a:rPr>
              <a:t>c</a:t>
            </a:r>
            <a:r>
              <a:rPr dirty="0" sz="1700" spc="-295" i="1">
                <a:latin typeface="Times New Roman"/>
                <a:cs typeface="Times New Roman"/>
              </a:rPr>
              <a:t> </a:t>
            </a:r>
            <a:r>
              <a:rPr dirty="0" baseline="17592" sz="4500" spc="-855">
                <a:latin typeface="Symbol"/>
                <a:cs typeface="Symbol"/>
              </a:rPr>
              <a:t></a:t>
            </a:r>
            <a:r>
              <a:rPr dirty="0" sz="3000" spc="-570">
                <a:latin typeface="Symbol"/>
                <a:cs typeface="Symbol"/>
              </a:rPr>
              <a:t>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98527" y="5818038"/>
            <a:ext cx="72326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17592" sz="4500" spc="-855">
                <a:latin typeface="Symbol"/>
                <a:cs typeface="Symbol"/>
              </a:rPr>
              <a:t></a:t>
            </a:r>
            <a:r>
              <a:rPr dirty="0" sz="3000" spc="-570">
                <a:latin typeface="Symbol"/>
                <a:cs typeface="Symbol"/>
              </a:rPr>
              <a:t></a:t>
            </a:r>
            <a:r>
              <a:rPr dirty="0" sz="3000" spc="-570">
                <a:latin typeface="Times New Roman"/>
                <a:cs typeface="Times New Roman"/>
              </a:rPr>
              <a:t> </a:t>
            </a:r>
            <a:r>
              <a:rPr dirty="0" baseline="14814" sz="4500" spc="127" i="1">
                <a:latin typeface="Times New Roman"/>
                <a:cs typeface="Times New Roman"/>
              </a:rPr>
              <a:t>I</a:t>
            </a:r>
            <a:r>
              <a:rPr dirty="0" sz="1700" spc="85" i="1">
                <a:latin typeface="Times New Roman"/>
                <a:cs typeface="Times New Roman"/>
              </a:rPr>
              <a:t>c</a:t>
            </a:r>
            <a:r>
              <a:rPr dirty="0" sz="1700" spc="-30" i="1">
                <a:latin typeface="Times New Roman"/>
                <a:cs typeface="Times New Roman"/>
              </a:rPr>
              <a:t> </a:t>
            </a:r>
            <a:r>
              <a:rPr dirty="0" baseline="17592" sz="4500" spc="-855">
                <a:latin typeface="Symbol"/>
                <a:cs typeface="Symbol"/>
              </a:rPr>
              <a:t></a:t>
            </a:r>
            <a:r>
              <a:rPr dirty="0" sz="3000" spc="-570">
                <a:latin typeface="Symbol"/>
                <a:cs typeface="Symbol"/>
              </a:rPr>
              <a:t>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49151" y="4577743"/>
            <a:ext cx="15430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0" spc="15" i="1">
                <a:latin typeface="Times New Roman"/>
                <a:cs typeface="Times New Roman"/>
              </a:rPr>
              <a:t>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88282" y="4577743"/>
            <a:ext cx="1267460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25220" algn="l"/>
              </a:tabLst>
            </a:pPr>
            <a:r>
              <a:rPr dirty="0" sz="3000" spc="25" i="1">
                <a:latin typeface="Times New Roman"/>
                <a:cs typeface="Times New Roman"/>
              </a:rPr>
              <a:t>V</a:t>
            </a:r>
            <a:r>
              <a:rPr dirty="0" sz="3000" spc="25" i="1">
                <a:latin typeface="Times New Roman"/>
                <a:cs typeface="Times New Roman"/>
              </a:rPr>
              <a:t>	</a:t>
            </a:r>
            <a:r>
              <a:rPr dirty="0" sz="3000" spc="15" i="1">
                <a:latin typeface="Times New Roman"/>
                <a:cs typeface="Times New Roman"/>
              </a:rPr>
              <a:t>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73902" y="4607314"/>
            <a:ext cx="173990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0" spc="15">
                <a:latin typeface="Symbol"/>
                <a:cs typeface="Symbol"/>
              </a:rPr>
              <a:t>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72102" y="4607314"/>
            <a:ext cx="848994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99770" algn="l"/>
              </a:tabLst>
            </a:pPr>
            <a:r>
              <a:rPr dirty="0" sz="3000" spc="15">
                <a:latin typeface="Symbol"/>
                <a:cs typeface="Symbol"/>
              </a:rPr>
              <a:t></a:t>
            </a:r>
            <a:r>
              <a:rPr dirty="0" sz="3000" spc="15">
                <a:latin typeface="Times New Roman"/>
                <a:cs typeface="Times New Roman"/>
              </a:rPr>
              <a:t>	</a:t>
            </a:r>
            <a:r>
              <a:rPr dirty="0" sz="3000" spc="-140">
                <a:latin typeface="Symbol"/>
                <a:cs typeface="Symbol"/>
              </a:rPr>
              <a:t>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81631" y="4607314"/>
            <a:ext cx="121475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4355" algn="l"/>
                <a:tab pos="1052830" algn="l"/>
              </a:tabLst>
            </a:pPr>
            <a:r>
              <a:rPr dirty="0" sz="3000" spc="15">
                <a:latin typeface="Symbol"/>
                <a:cs typeface="Symbol"/>
              </a:rPr>
              <a:t></a:t>
            </a:r>
            <a:r>
              <a:rPr dirty="0" sz="3000" spc="15">
                <a:latin typeface="Times New Roman"/>
                <a:cs typeface="Times New Roman"/>
              </a:rPr>
              <a:t>	</a:t>
            </a:r>
            <a:r>
              <a:rPr dirty="0" sz="3000" spc="15">
                <a:latin typeface="Symbol"/>
                <a:cs typeface="Symbol"/>
              </a:rPr>
              <a:t></a:t>
            </a:r>
            <a:r>
              <a:rPr dirty="0" sz="3000" spc="15">
                <a:latin typeface="Times New Roman"/>
                <a:cs typeface="Times New Roman"/>
              </a:rPr>
              <a:t>	</a:t>
            </a:r>
            <a:r>
              <a:rPr dirty="0" sz="3000" spc="15">
                <a:latin typeface="Symbol"/>
                <a:cs typeface="Symbol"/>
              </a:rPr>
              <a:t>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73902" y="5334811"/>
            <a:ext cx="135953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97610" algn="l"/>
              </a:tabLst>
            </a:pPr>
            <a:r>
              <a:rPr dirty="0" sz="3000" spc="15">
                <a:latin typeface="Symbol"/>
                <a:cs typeface="Symbol"/>
              </a:rPr>
              <a:t></a:t>
            </a:r>
            <a:r>
              <a:rPr dirty="0" sz="3000" spc="15">
                <a:latin typeface="Times New Roman"/>
                <a:cs typeface="Times New Roman"/>
              </a:rPr>
              <a:t>	</a:t>
            </a:r>
            <a:r>
              <a:rPr dirty="0" sz="3000" spc="15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23927" y="5334811"/>
            <a:ext cx="173990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0" spc="15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68071" y="5245289"/>
            <a:ext cx="146621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1091565" algn="l"/>
              </a:tabLst>
            </a:pPr>
            <a:r>
              <a:rPr dirty="0" sz="1700" spc="25" i="1">
                <a:latin typeface="Times New Roman"/>
                <a:cs typeface="Times New Roman"/>
              </a:rPr>
              <a:t>b</a:t>
            </a:r>
            <a:r>
              <a:rPr dirty="0" sz="1700" spc="75" i="1">
                <a:latin typeface="Times New Roman"/>
                <a:cs typeface="Times New Roman"/>
              </a:rPr>
              <a:t> </a:t>
            </a:r>
            <a:r>
              <a:rPr dirty="0" baseline="-12962" sz="4500" spc="22">
                <a:latin typeface="Symbol"/>
                <a:cs typeface="Symbol"/>
              </a:rPr>
              <a:t></a:t>
            </a:r>
            <a:r>
              <a:rPr dirty="0" baseline="-12962" sz="4500" spc="22">
                <a:latin typeface="Times New Roman"/>
                <a:cs typeface="Times New Roman"/>
              </a:rPr>
              <a:t>	</a:t>
            </a:r>
            <a:r>
              <a:rPr dirty="0" sz="1700" spc="25" i="1">
                <a:latin typeface="Times New Roman"/>
                <a:cs typeface="Times New Roman"/>
              </a:rPr>
              <a:t>b</a:t>
            </a:r>
            <a:r>
              <a:rPr dirty="0" sz="1700" spc="15" i="1">
                <a:latin typeface="Times New Roman"/>
                <a:cs typeface="Times New Roman"/>
              </a:rPr>
              <a:t> </a:t>
            </a:r>
            <a:r>
              <a:rPr dirty="0" baseline="-12962" sz="4500" spc="22">
                <a:latin typeface="Symbol"/>
                <a:cs typeface="Symbol"/>
              </a:rPr>
              <a:t></a:t>
            </a:r>
            <a:endParaRPr baseline="-12962" sz="45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Potencia en </a:t>
            </a:r>
            <a:r>
              <a:rPr dirty="0" spc="-5"/>
              <a:t>términos </a:t>
            </a:r>
            <a:r>
              <a:rPr dirty="0"/>
              <a:t>de</a:t>
            </a:r>
            <a:r>
              <a:rPr dirty="0" spc="-135"/>
              <a:t> </a:t>
            </a:r>
            <a:r>
              <a:rPr dirty="0"/>
              <a:t>componentes  </a:t>
            </a:r>
            <a:r>
              <a:rPr dirty="0" spc="-5"/>
              <a:t>simétricas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1095057"/>
            <a:ext cx="746315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77795" algn="l"/>
                <a:tab pos="3701415" algn="l"/>
                <a:tab pos="5939790" algn="l"/>
                <a:tab pos="7078345" algn="l"/>
              </a:tabLst>
            </a:pPr>
            <a:r>
              <a:rPr dirty="0" sz="2400">
                <a:latin typeface="Arial Rounded MT Bold"/>
                <a:cs typeface="Arial Rounded MT Bold"/>
              </a:rPr>
              <a:t>I</a:t>
            </a:r>
            <a:r>
              <a:rPr dirty="0" sz="2400" spc="-15">
                <a:latin typeface="Arial Rounded MT Bold"/>
                <a:cs typeface="Arial Rounded MT Bold"/>
              </a:rPr>
              <a:t>n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 spc="-95">
                <a:latin typeface="Arial Rounded MT Bold"/>
                <a:cs typeface="Arial Rounded MT Bold"/>
              </a:rPr>
              <a:t>r</a:t>
            </a:r>
            <a:r>
              <a:rPr dirty="0" sz="2400" spc="-15">
                <a:latin typeface="Arial Rounded MT Bold"/>
                <a:cs typeface="Arial Rounded MT Bold"/>
              </a:rPr>
              <a:t>o</a:t>
            </a:r>
            <a:r>
              <a:rPr dirty="0" sz="2400">
                <a:latin typeface="Arial Rounded MT Bold"/>
                <a:cs typeface="Arial Rounded MT Bold"/>
              </a:rPr>
              <a:t>du</a:t>
            </a:r>
            <a:r>
              <a:rPr dirty="0" sz="2400" spc="-5">
                <a:latin typeface="Arial Rounded MT Bold"/>
                <a:cs typeface="Arial Rounded MT Bold"/>
              </a:rPr>
              <a:t>cie</a:t>
            </a:r>
            <a:r>
              <a:rPr dirty="0" sz="2400" spc="-20">
                <a:latin typeface="Arial Rounded MT Bold"/>
                <a:cs typeface="Arial Rounded MT Bold"/>
              </a:rPr>
              <a:t>n</a:t>
            </a:r>
            <a:r>
              <a:rPr dirty="0" sz="2400">
                <a:latin typeface="Arial Rounded MT Bold"/>
                <a:cs typeface="Arial Rounded MT Bold"/>
              </a:rPr>
              <a:t>do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5">
                <a:latin typeface="Arial Rounded MT Bold"/>
                <a:cs typeface="Arial Rounded MT Bold"/>
              </a:rPr>
              <a:t>l</a:t>
            </a:r>
            <a:r>
              <a:rPr dirty="0" sz="2400" spc="-5">
                <a:latin typeface="Arial Rounded MT Bold"/>
                <a:cs typeface="Arial Rounded MT Bold"/>
              </a:rPr>
              <a:t>a</a:t>
            </a:r>
            <a:r>
              <a:rPr dirty="0" sz="2400">
                <a:latin typeface="Arial Rounded MT Bold"/>
                <a:cs typeface="Arial Rounded MT Bold"/>
              </a:rPr>
              <a:t>s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-5">
                <a:latin typeface="Arial Rounded MT Bold"/>
                <a:cs typeface="Arial Rounded MT Bold"/>
              </a:rPr>
              <a:t>c</a:t>
            </a:r>
            <a:r>
              <a:rPr dirty="0" sz="2400" spc="-15">
                <a:latin typeface="Arial Rounded MT Bold"/>
                <a:cs typeface="Arial Rounded MT Bold"/>
              </a:rPr>
              <a:t>an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 spc="5">
                <a:latin typeface="Arial Rounded MT Bold"/>
                <a:cs typeface="Arial Rounded MT Bold"/>
              </a:rPr>
              <a:t>i</a:t>
            </a:r>
            <a:r>
              <a:rPr dirty="0" sz="2400" spc="15">
                <a:latin typeface="Arial Rounded MT Bold"/>
                <a:cs typeface="Arial Rounded MT Bold"/>
              </a:rPr>
              <a:t>d</a:t>
            </a:r>
            <a:r>
              <a:rPr dirty="0" sz="2400" spc="-5">
                <a:latin typeface="Arial Rounded MT Bold"/>
                <a:cs typeface="Arial Rounded MT Bold"/>
              </a:rPr>
              <a:t>a</a:t>
            </a:r>
            <a:r>
              <a:rPr dirty="0" sz="2400" spc="-15">
                <a:latin typeface="Arial Rounded MT Bold"/>
                <a:cs typeface="Arial Rounded MT Bold"/>
              </a:rPr>
              <a:t>d</a:t>
            </a: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s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-10">
                <a:latin typeface="Arial Rounded MT Bold"/>
                <a:cs typeface="Arial Rounded MT Bold"/>
              </a:rPr>
              <a:t>01</a:t>
            </a:r>
            <a:r>
              <a:rPr dirty="0" sz="2400">
                <a:latin typeface="Arial Rounded MT Bold"/>
                <a:cs typeface="Arial Rounded MT Bold"/>
              </a:rPr>
              <a:t>2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-5">
                <a:latin typeface="Arial Rounded MT Bold"/>
                <a:cs typeface="Arial Rounded MT Bold"/>
              </a:rPr>
              <a:t>de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1209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70"/>
              </a:spcBef>
            </a:pPr>
            <a:r>
              <a:rPr dirty="0" spc="-10"/>
              <a:t>componentes </a:t>
            </a:r>
            <a:r>
              <a:rPr dirty="0" spc="-5"/>
              <a:t>simétricas se</a:t>
            </a:r>
            <a:r>
              <a:rPr dirty="0" spc="30"/>
              <a:t> </a:t>
            </a:r>
            <a:r>
              <a:rPr dirty="0" spc="-5"/>
              <a:t>tiene:</a:t>
            </a:r>
          </a:p>
          <a:p>
            <a:pPr marL="2677160">
              <a:lnSpc>
                <a:spcPct val="100000"/>
              </a:lnSpc>
              <a:spcBef>
                <a:spcPts val="1970"/>
              </a:spcBef>
            </a:pPr>
            <a:r>
              <a:rPr dirty="0" sz="3000" spc="65" i="1">
                <a:latin typeface="Times New Roman"/>
                <a:cs typeface="Times New Roman"/>
              </a:rPr>
              <a:t>S</a:t>
            </a:r>
            <a:r>
              <a:rPr dirty="0" sz="3000" spc="110" i="1">
                <a:latin typeface="Times New Roman"/>
                <a:cs typeface="Times New Roman"/>
              </a:rPr>
              <a:t> </a:t>
            </a:r>
            <a:r>
              <a:rPr dirty="0" sz="3000" spc="70">
                <a:latin typeface="Symbol"/>
                <a:cs typeface="Symbol"/>
              </a:rPr>
              <a:t></a:t>
            </a:r>
            <a:r>
              <a:rPr dirty="0" sz="3000" spc="-365">
                <a:latin typeface="Times New Roman"/>
                <a:cs typeface="Times New Roman"/>
              </a:rPr>
              <a:t> </a:t>
            </a:r>
            <a:r>
              <a:rPr dirty="0" sz="3000" spc="45">
                <a:latin typeface="Times New Roman"/>
                <a:cs typeface="Times New Roman"/>
              </a:rPr>
              <a:t>[</a:t>
            </a:r>
            <a:r>
              <a:rPr dirty="0" sz="3000" spc="-484">
                <a:latin typeface="Times New Roman"/>
                <a:cs typeface="Times New Roman"/>
              </a:rPr>
              <a:t> </a:t>
            </a:r>
            <a:r>
              <a:rPr dirty="0" sz="3000" spc="40" i="1">
                <a:latin typeface="Times New Roman"/>
                <a:cs typeface="Times New Roman"/>
              </a:rPr>
              <a:t>AV</a:t>
            </a:r>
            <a:r>
              <a:rPr dirty="0" sz="3000" spc="-370" i="1">
                <a:latin typeface="Times New Roman"/>
                <a:cs typeface="Times New Roman"/>
              </a:rPr>
              <a:t> </a:t>
            </a:r>
            <a:r>
              <a:rPr dirty="0" sz="3000" spc="-40">
                <a:latin typeface="Times New Roman"/>
                <a:cs typeface="Times New Roman"/>
              </a:rPr>
              <a:t>]</a:t>
            </a:r>
            <a:r>
              <a:rPr dirty="0" baseline="44117" sz="2550" spc="-60" i="1">
                <a:latin typeface="Times New Roman"/>
                <a:cs typeface="Times New Roman"/>
              </a:rPr>
              <a:t>T</a:t>
            </a:r>
            <a:r>
              <a:rPr dirty="0" baseline="44117" sz="2550" spc="-157" i="1">
                <a:latin typeface="Times New Roman"/>
                <a:cs typeface="Times New Roman"/>
              </a:rPr>
              <a:t> </a:t>
            </a:r>
            <a:r>
              <a:rPr dirty="0" sz="3000" spc="45">
                <a:latin typeface="Times New Roman"/>
                <a:cs typeface="Times New Roman"/>
              </a:rPr>
              <a:t>[</a:t>
            </a:r>
            <a:r>
              <a:rPr dirty="0" sz="3000" spc="-480">
                <a:latin typeface="Times New Roman"/>
                <a:cs typeface="Times New Roman"/>
              </a:rPr>
              <a:t> </a:t>
            </a:r>
            <a:r>
              <a:rPr dirty="0" sz="3000" spc="20" i="1">
                <a:latin typeface="Times New Roman"/>
                <a:cs typeface="Times New Roman"/>
              </a:rPr>
              <a:t>AI</a:t>
            </a:r>
            <a:r>
              <a:rPr dirty="0" sz="3000" spc="-450" i="1">
                <a:latin typeface="Times New Roman"/>
                <a:cs typeface="Times New Roman"/>
              </a:rPr>
              <a:t> </a:t>
            </a:r>
            <a:r>
              <a:rPr dirty="0" sz="3000" spc="-35">
                <a:latin typeface="Times New Roman"/>
                <a:cs typeface="Times New Roman"/>
              </a:rPr>
              <a:t>]</a:t>
            </a:r>
            <a:r>
              <a:rPr dirty="0" baseline="44117" sz="2550" spc="-52">
                <a:latin typeface="Times New Roman"/>
                <a:cs typeface="Times New Roman"/>
              </a:rPr>
              <a:t>*</a:t>
            </a:r>
            <a:endParaRPr baseline="44117" sz="2550">
              <a:latin typeface="Times New Roman"/>
              <a:cs typeface="Times New Roman"/>
            </a:endParaRPr>
          </a:p>
          <a:p>
            <a:pPr marL="266700">
              <a:lnSpc>
                <a:spcPct val="100000"/>
              </a:lnSpc>
              <a:spcBef>
                <a:spcPts val="1875"/>
              </a:spcBef>
            </a:pPr>
            <a:r>
              <a:rPr dirty="0" spc="-5"/>
              <a:t>donde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06697" y="3775009"/>
            <a:ext cx="135255" cy="288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10" i="1">
                <a:latin typeface="Times New Roman"/>
                <a:cs typeface="Times New Roman"/>
              </a:rPr>
              <a:t>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39002" y="3293467"/>
            <a:ext cx="817244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58495" algn="l"/>
              </a:tabLst>
            </a:pPr>
            <a:r>
              <a:rPr dirty="0" sz="3000" spc="-10">
                <a:latin typeface="Symbol"/>
                <a:cs typeface="Symbol"/>
              </a:rPr>
              <a:t></a:t>
            </a:r>
            <a:r>
              <a:rPr dirty="0" sz="3000" spc="-10">
                <a:latin typeface="Times New Roman"/>
                <a:cs typeface="Times New Roman"/>
              </a:rPr>
              <a:t>	</a:t>
            </a:r>
            <a:r>
              <a:rPr dirty="0" sz="3000" spc="-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36441" y="3515933"/>
            <a:ext cx="133985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412115" algn="l"/>
                <a:tab pos="862965" algn="l"/>
              </a:tabLst>
            </a:pPr>
            <a:r>
              <a:rPr dirty="0" sz="3000" spc="-10" i="1">
                <a:latin typeface="Times New Roman"/>
                <a:cs typeface="Times New Roman"/>
              </a:rPr>
              <a:t>V	</a:t>
            </a:r>
            <a:r>
              <a:rPr dirty="0" sz="3000" spc="-10">
                <a:latin typeface="Symbol"/>
                <a:cs typeface="Symbol"/>
              </a:rPr>
              <a:t></a:t>
            </a:r>
            <a:r>
              <a:rPr dirty="0" sz="3000" spc="-10">
                <a:latin typeface="Times New Roman"/>
                <a:cs typeface="Times New Roman"/>
              </a:rPr>
              <a:t>	</a:t>
            </a:r>
            <a:r>
              <a:rPr dirty="0" sz="3000" spc="-10" i="1">
                <a:latin typeface="Times New Roman"/>
                <a:cs typeface="Times New Roman"/>
              </a:rPr>
              <a:t>V</a:t>
            </a:r>
            <a:r>
              <a:rPr dirty="0" sz="3000" spc="-60" i="1">
                <a:latin typeface="Times New Roman"/>
                <a:cs typeface="Times New Roman"/>
              </a:rPr>
              <a:t> </a:t>
            </a:r>
            <a:r>
              <a:rPr dirty="0" baseline="44117" sz="2550" spc="15">
                <a:latin typeface="Times New Roman"/>
                <a:cs typeface="Times New Roman"/>
              </a:rPr>
              <a:t>1</a:t>
            </a:r>
            <a:endParaRPr baseline="44117" sz="25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39002" y="3657168"/>
            <a:ext cx="817244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58495" algn="l"/>
              </a:tabLst>
            </a:pPr>
            <a:r>
              <a:rPr dirty="0" sz="3000" spc="-10">
                <a:latin typeface="Symbol"/>
                <a:cs typeface="Symbol"/>
              </a:rPr>
              <a:t></a:t>
            </a:r>
            <a:r>
              <a:rPr dirty="0" sz="3000" spc="-10">
                <a:latin typeface="Times New Roman"/>
                <a:cs typeface="Times New Roman"/>
              </a:rPr>
              <a:t>	</a:t>
            </a:r>
            <a:r>
              <a:rPr dirty="0" sz="3000" spc="-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13602" y="4021616"/>
            <a:ext cx="868044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3000" spc="-85">
                <a:latin typeface="Symbol"/>
                <a:cs typeface="Symbol"/>
              </a:rPr>
              <a:t></a:t>
            </a:r>
            <a:r>
              <a:rPr dirty="0" baseline="-9259" sz="4500" spc="-127" i="1">
                <a:latin typeface="Times New Roman"/>
                <a:cs typeface="Times New Roman"/>
              </a:rPr>
              <a:t>V </a:t>
            </a:r>
            <a:r>
              <a:rPr dirty="0" baseline="27777" sz="2550" spc="15">
                <a:latin typeface="Times New Roman"/>
                <a:cs typeface="Times New Roman"/>
              </a:rPr>
              <a:t>2</a:t>
            </a:r>
            <a:r>
              <a:rPr dirty="0" baseline="27777" sz="2550" spc="352">
                <a:latin typeface="Times New Roman"/>
                <a:cs typeface="Times New Roman"/>
              </a:rPr>
              <a:t> </a:t>
            </a:r>
            <a:r>
              <a:rPr dirty="0" sz="3000" spc="-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87793" y="3204215"/>
            <a:ext cx="2400935" cy="2901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278380" algn="l"/>
              </a:tabLst>
            </a:pPr>
            <a:r>
              <a:rPr dirty="0" sz="1700" spc="10" i="1">
                <a:latin typeface="Times New Roman"/>
                <a:cs typeface="Times New Roman"/>
              </a:rPr>
              <a:t>a</a:t>
            </a:r>
            <a:r>
              <a:rPr dirty="0" sz="1700" spc="10" i="1">
                <a:latin typeface="Times New Roman"/>
                <a:cs typeface="Times New Roman"/>
              </a:rPr>
              <a:t>	</a:t>
            </a:r>
            <a:r>
              <a:rPr dirty="0" baseline="1633" sz="2550" spc="15" i="1">
                <a:latin typeface="Times New Roman"/>
                <a:cs typeface="Times New Roman"/>
              </a:rPr>
              <a:t>a</a:t>
            </a:r>
            <a:endParaRPr baseline="1633" sz="2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72556" y="3767842"/>
            <a:ext cx="135255" cy="2901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10" i="1">
                <a:latin typeface="Times New Roman"/>
                <a:cs typeface="Times New Roman"/>
              </a:rPr>
              <a:t>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85500" y="4344653"/>
            <a:ext cx="2401570" cy="2901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279015" algn="l"/>
              </a:tabLst>
            </a:pPr>
            <a:r>
              <a:rPr dirty="0" sz="1700" spc="10" i="1">
                <a:latin typeface="Times New Roman"/>
                <a:cs typeface="Times New Roman"/>
              </a:rPr>
              <a:t>a</a:t>
            </a:r>
            <a:r>
              <a:rPr dirty="0" sz="1700" spc="10" i="1">
                <a:latin typeface="Times New Roman"/>
                <a:cs typeface="Times New Roman"/>
              </a:rPr>
              <a:t>	</a:t>
            </a:r>
            <a:r>
              <a:rPr dirty="0" baseline="1633" sz="2550" spc="15" i="1">
                <a:latin typeface="Times New Roman"/>
                <a:cs typeface="Times New Roman"/>
              </a:rPr>
              <a:t>a</a:t>
            </a:r>
            <a:endParaRPr baseline="1633" sz="25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99173" y="3339108"/>
            <a:ext cx="44259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25000" sz="4500" spc="-15" i="1">
                <a:latin typeface="Times New Roman"/>
                <a:cs typeface="Times New Roman"/>
              </a:rPr>
              <a:t>I</a:t>
            </a:r>
            <a:r>
              <a:rPr dirty="0" baseline="-25000" sz="4500" spc="300" i="1">
                <a:latin typeface="Times New Roman"/>
                <a:cs typeface="Times New Roman"/>
              </a:rPr>
              <a:t> </a:t>
            </a:r>
            <a:r>
              <a:rPr dirty="0" sz="1700" spc="10">
                <a:latin typeface="Times New Roman"/>
                <a:cs typeface="Times New Roman"/>
              </a:rPr>
              <a:t>1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00902" y="2929019"/>
            <a:ext cx="268160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2340610" algn="l"/>
              </a:tabLst>
            </a:pPr>
            <a:r>
              <a:rPr dirty="0" sz="3000" spc="-80">
                <a:latin typeface="Symbol"/>
                <a:cs typeface="Symbol"/>
              </a:rPr>
              <a:t></a:t>
            </a:r>
            <a:r>
              <a:rPr dirty="0" baseline="-2777" sz="4500" spc="-120" i="1">
                <a:latin typeface="Times New Roman"/>
                <a:cs typeface="Times New Roman"/>
              </a:rPr>
              <a:t>V</a:t>
            </a:r>
            <a:r>
              <a:rPr dirty="0" baseline="-2777" sz="4500" spc="277" i="1">
                <a:latin typeface="Times New Roman"/>
                <a:cs typeface="Times New Roman"/>
              </a:rPr>
              <a:t> </a:t>
            </a:r>
            <a:r>
              <a:rPr dirty="0" baseline="39215" sz="2550" spc="15">
                <a:latin typeface="Times New Roman"/>
                <a:cs typeface="Times New Roman"/>
              </a:rPr>
              <a:t>0</a:t>
            </a:r>
            <a:r>
              <a:rPr dirty="0" baseline="39215" sz="2550" spc="52">
                <a:latin typeface="Times New Roman"/>
                <a:cs typeface="Times New Roman"/>
              </a:rPr>
              <a:t> </a:t>
            </a:r>
            <a:r>
              <a:rPr dirty="0" sz="3000" spc="-10">
                <a:latin typeface="Symbol"/>
                <a:cs typeface="Symbol"/>
              </a:rPr>
              <a:t></a:t>
            </a:r>
            <a:r>
              <a:rPr dirty="0" sz="3000" spc="-10">
                <a:latin typeface="Times New Roman"/>
                <a:cs typeface="Times New Roman"/>
              </a:rPr>
              <a:t>	</a:t>
            </a:r>
            <a:r>
              <a:rPr dirty="0" sz="3000" spc="110">
                <a:latin typeface="Symbol"/>
                <a:cs typeface="Symbol"/>
              </a:rPr>
              <a:t></a:t>
            </a:r>
            <a:r>
              <a:rPr dirty="0" baseline="-1851" sz="4500" spc="165" i="1">
                <a:latin typeface="Times New Roman"/>
                <a:cs typeface="Times New Roman"/>
              </a:rPr>
              <a:t>I</a:t>
            </a:r>
            <a:endParaRPr baseline="-1851" sz="4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58089" y="2769387"/>
            <a:ext cx="388620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700" spc="10">
                <a:latin typeface="Times New Roman"/>
                <a:cs typeface="Times New Roman"/>
              </a:rPr>
              <a:t>0</a:t>
            </a:r>
            <a:r>
              <a:rPr dirty="0" sz="1700" spc="-35">
                <a:latin typeface="Times New Roman"/>
                <a:cs typeface="Times New Roman"/>
              </a:rPr>
              <a:t> </a:t>
            </a:r>
            <a:r>
              <a:rPr dirty="0" baseline="-22222" sz="4500" spc="-15">
                <a:latin typeface="Symbol"/>
                <a:cs typeface="Symbol"/>
              </a:rPr>
              <a:t></a:t>
            </a:r>
            <a:endParaRPr baseline="-22222" sz="45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71525" y="3509788"/>
            <a:ext cx="48831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0" spc="-10" i="1">
                <a:latin typeface="Times New Roman"/>
                <a:cs typeface="Times New Roman"/>
              </a:rPr>
              <a:t>I</a:t>
            </a:r>
            <a:r>
              <a:rPr dirty="0" sz="3000" spc="175" i="1">
                <a:latin typeface="Times New Roman"/>
                <a:cs typeface="Times New Roman"/>
              </a:rPr>
              <a:t> </a:t>
            </a:r>
            <a:r>
              <a:rPr dirty="0" sz="3000" spc="-15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29185" y="3286744"/>
            <a:ext cx="79184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33730" algn="l"/>
              </a:tabLst>
            </a:pPr>
            <a:r>
              <a:rPr dirty="0" sz="3000" spc="-10">
                <a:latin typeface="Symbol"/>
                <a:cs typeface="Symbol"/>
              </a:rPr>
              <a:t></a:t>
            </a:r>
            <a:r>
              <a:rPr dirty="0" sz="3000" spc="-10">
                <a:latin typeface="Times New Roman"/>
                <a:cs typeface="Times New Roman"/>
              </a:rPr>
              <a:t>	</a:t>
            </a:r>
            <a:r>
              <a:rPr dirty="0" sz="3000" spc="-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29185" y="3650897"/>
            <a:ext cx="17081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0" spc="-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50450" y="3650897"/>
            <a:ext cx="17081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0" spc="-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03785" y="4015018"/>
            <a:ext cx="37655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3000" spc="105">
                <a:latin typeface="Symbol"/>
                <a:cs typeface="Symbol"/>
              </a:rPr>
              <a:t></a:t>
            </a:r>
            <a:r>
              <a:rPr dirty="0" baseline="-9259" sz="4500" spc="157" i="1">
                <a:latin typeface="Times New Roman"/>
                <a:cs typeface="Times New Roman"/>
              </a:rPr>
              <a:t>I</a:t>
            </a:r>
            <a:endParaRPr baseline="-9259" sz="45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58831" y="3909575"/>
            <a:ext cx="38798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700" spc="10">
                <a:latin typeface="Times New Roman"/>
                <a:cs typeface="Times New Roman"/>
              </a:rPr>
              <a:t>2</a:t>
            </a:r>
            <a:r>
              <a:rPr dirty="0" sz="1700" spc="-40">
                <a:latin typeface="Times New Roman"/>
                <a:cs typeface="Times New Roman"/>
              </a:rPr>
              <a:t> </a:t>
            </a:r>
            <a:r>
              <a:rPr dirty="0" baseline="-15740" sz="4500" spc="-15">
                <a:latin typeface="Symbol"/>
                <a:cs typeface="Symbol"/>
              </a:rPr>
              <a:t></a:t>
            </a:r>
            <a:endParaRPr baseline="-15740" sz="45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39002" y="4233466"/>
            <a:ext cx="308229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58495" algn="l"/>
                <a:tab pos="2302510" algn="l"/>
                <a:tab pos="2923540" algn="l"/>
              </a:tabLst>
            </a:pPr>
            <a:r>
              <a:rPr dirty="0" sz="3000" spc="-10">
                <a:latin typeface="Symbol"/>
                <a:cs typeface="Symbol"/>
              </a:rPr>
              <a:t></a:t>
            </a:r>
            <a:r>
              <a:rPr dirty="0" sz="3000" spc="-10">
                <a:latin typeface="Times New Roman"/>
                <a:cs typeface="Times New Roman"/>
              </a:rPr>
              <a:t>	</a:t>
            </a:r>
            <a:r>
              <a:rPr dirty="0" sz="3000" spc="-10">
                <a:latin typeface="Symbol"/>
                <a:cs typeface="Symbol"/>
              </a:rPr>
              <a:t></a:t>
            </a:r>
            <a:r>
              <a:rPr dirty="0" sz="3000" spc="-10">
                <a:latin typeface="Times New Roman"/>
                <a:cs typeface="Times New Roman"/>
              </a:rPr>
              <a:t>	</a:t>
            </a:r>
            <a:r>
              <a:rPr dirty="0" sz="3000" spc="-10">
                <a:latin typeface="Symbol"/>
                <a:cs typeface="Symbol"/>
              </a:rPr>
              <a:t></a:t>
            </a:r>
            <a:r>
              <a:rPr dirty="0" sz="3000" spc="-10">
                <a:latin typeface="Times New Roman"/>
                <a:cs typeface="Times New Roman"/>
              </a:rPr>
              <a:t>	</a:t>
            </a:r>
            <a:r>
              <a:rPr dirty="0" sz="3000" spc="-10">
                <a:latin typeface="Symbol"/>
                <a:cs typeface="Symbol"/>
              </a:rPr>
              <a:t>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7340" y="5135308"/>
            <a:ext cx="839152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Aplicando </a:t>
            </a:r>
            <a:r>
              <a:rPr dirty="0" sz="2400">
                <a:latin typeface="Arial Rounded MT Bold"/>
                <a:cs typeface="Arial Rounded MT Bold"/>
              </a:rPr>
              <a:t>la </a:t>
            </a:r>
            <a:r>
              <a:rPr dirty="0" sz="2400" spc="-30">
                <a:latin typeface="Arial Rounded MT Bold"/>
                <a:cs typeface="Arial Rounded MT Bold"/>
              </a:rPr>
              <a:t>regla </a:t>
            </a:r>
            <a:r>
              <a:rPr dirty="0" sz="2400" spc="-25">
                <a:latin typeface="Arial Rounded MT Bold"/>
                <a:cs typeface="Arial Rounded MT Bold"/>
              </a:rPr>
              <a:t>inversa </a:t>
            </a:r>
            <a:r>
              <a:rPr dirty="0" sz="2400" spc="-5">
                <a:latin typeface="Arial Rounded MT Bold"/>
                <a:cs typeface="Arial Rounded MT Bold"/>
              </a:rPr>
              <a:t>de </a:t>
            </a:r>
            <a:r>
              <a:rPr dirty="0" sz="2400" spc="-25">
                <a:latin typeface="Arial Rounded MT Bold"/>
                <a:cs typeface="Arial Rounded MT Bold"/>
              </a:rPr>
              <a:t>algebra </a:t>
            </a:r>
            <a:r>
              <a:rPr dirty="0" sz="2400" spc="-10">
                <a:latin typeface="Arial Rounded MT Bold"/>
                <a:cs typeface="Arial Rounded MT Bold"/>
              </a:rPr>
              <a:t>matricial</a:t>
            </a:r>
            <a:r>
              <a:rPr dirty="0" sz="2400" spc="65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entonces: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7734" y="5999510"/>
            <a:ext cx="835025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1129665" algn="l"/>
                <a:tab pos="4125595" algn="l"/>
              </a:tabLst>
            </a:pPr>
            <a:r>
              <a:rPr dirty="0" sz="3000" spc="40">
                <a:latin typeface="Times New Roman"/>
                <a:cs typeface="Times New Roman"/>
              </a:rPr>
              <a:t>[</a:t>
            </a:r>
            <a:r>
              <a:rPr dirty="0" sz="3000" spc="-475">
                <a:latin typeface="Times New Roman"/>
                <a:cs typeface="Times New Roman"/>
              </a:rPr>
              <a:t> </a:t>
            </a:r>
            <a:r>
              <a:rPr dirty="0" sz="3000" spc="35" i="1">
                <a:latin typeface="Times New Roman"/>
                <a:cs typeface="Times New Roman"/>
              </a:rPr>
              <a:t>AV</a:t>
            </a:r>
            <a:r>
              <a:rPr dirty="0" sz="3000" spc="-360" i="1">
                <a:latin typeface="Times New Roman"/>
                <a:cs typeface="Times New Roman"/>
              </a:rPr>
              <a:t> </a:t>
            </a:r>
            <a:r>
              <a:rPr dirty="0" sz="3000" spc="-45">
                <a:latin typeface="Times New Roman"/>
                <a:cs typeface="Times New Roman"/>
              </a:rPr>
              <a:t>]</a:t>
            </a:r>
            <a:r>
              <a:rPr dirty="0" baseline="44117" sz="2550" spc="-67" i="1">
                <a:latin typeface="Times New Roman"/>
                <a:cs typeface="Times New Roman"/>
              </a:rPr>
              <a:t>T	</a:t>
            </a:r>
            <a:r>
              <a:rPr dirty="0" sz="3000" spc="65">
                <a:latin typeface="Symbol"/>
                <a:cs typeface="Symbol"/>
              </a:rPr>
              <a:t></a:t>
            </a:r>
            <a:r>
              <a:rPr dirty="0" sz="3000" spc="-405">
                <a:latin typeface="Times New Roman"/>
                <a:cs typeface="Times New Roman"/>
              </a:rPr>
              <a:t> </a:t>
            </a:r>
            <a:r>
              <a:rPr dirty="0" sz="3000" spc="245" i="1">
                <a:latin typeface="Times New Roman"/>
                <a:cs typeface="Times New Roman"/>
              </a:rPr>
              <a:t>V</a:t>
            </a:r>
            <a:r>
              <a:rPr dirty="0" baseline="44117" sz="2550" spc="367" i="1">
                <a:latin typeface="Times New Roman"/>
                <a:cs typeface="Times New Roman"/>
              </a:rPr>
              <a:t>T</a:t>
            </a:r>
            <a:r>
              <a:rPr dirty="0" baseline="44117" sz="2550" spc="209" i="1">
                <a:latin typeface="Times New Roman"/>
                <a:cs typeface="Times New Roman"/>
              </a:rPr>
              <a:t> </a:t>
            </a:r>
            <a:r>
              <a:rPr dirty="0" sz="3000" spc="-10" i="1">
                <a:latin typeface="Times New Roman"/>
                <a:cs typeface="Times New Roman"/>
              </a:rPr>
              <a:t>A</a:t>
            </a:r>
            <a:r>
              <a:rPr dirty="0" baseline="44117" sz="2550" spc="-15" i="1">
                <a:latin typeface="Times New Roman"/>
                <a:cs typeface="Times New Roman"/>
              </a:rPr>
              <a:t>T	</a:t>
            </a:r>
            <a:r>
              <a:rPr dirty="0" sz="3000" spc="70" i="1">
                <a:latin typeface="Times New Roman"/>
                <a:cs typeface="Times New Roman"/>
              </a:rPr>
              <a:t>S</a:t>
            </a:r>
            <a:r>
              <a:rPr dirty="0" sz="3000" spc="110" i="1">
                <a:latin typeface="Times New Roman"/>
                <a:cs typeface="Times New Roman"/>
              </a:rPr>
              <a:t> </a:t>
            </a:r>
            <a:r>
              <a:rPr dirty="0" sz="3000" spc="80">
                <a:latin typeface="Symbol"/>
                <a:cs typeface="Symbol"/>
              </a:rPr>
              <a:t></a:t>
            </a:r>
            <a:r>
              <a:rPr dirty="0" sz="3000" spc="-420">
                <a:latin typeface="Times New Roman"/>
                <a:cs typeface="Times New Roman"/>
              </a:rPr>
              <a:t> </a:t>
            </a:r>
            <a:r>
              <a:rPr dirty="0" sz="3000" spc="245" i="1">
                <a:latin typeface="Times New Roman"/>
                <a:cs typeface="Times New Roman"/>
              </a:rPr>
              <a:t>V</a:t>
            </a:r>
            <a:r>
              <a:rPr dirty="0" baseline="44117" sz="2550" spc="367" i="1">
                <a:latin typeface="Times New Roman"/>
                <a:cs typeface="Times New Roman"/>
              </a:rPr>
              <a:t>T</a:t>
            </a:r>
            <a:r>
              <a:rPr dirty="0" baseline="44117" sz="2550" spc="202" i="1">
                <a:latin typeface="Times New Roman"/>
                <a:cs typeface="Times New Roman"/>
              </a:rPr>
              <a:t> </a:t>
            </a:r>
            <a:r>
              <a:rPr dirty="0" sz="3000" spc="-10" i="1">
                <a:latin typeface="Times New Roman"/>
                <a:cs typeface="Times New Roman"/>
              </a:rPr>
              <a:t>A</a:t>
            </a:r>
            <a:r>
              <a:rPr dirty="0" baseline="44117" sz="2550" spc="-15" i="1">
                <a:latin typeface="Times New Roman"/>
                <a:cs typeface="Times New Roman"/>
              </a:rPr>
              <a:t>T</a:t>
            </a:r>
            <a:r>
              <a:rPr dirty="0" baseline="44117" sz="2550" spc="-135" i="1">
                <a:latin typeface="Times New Roman"/>
                <a:cs typeface="Times New Roman"/>
              </a:rPr>
              <a:t> </a:t>
            </a:r>
            <a:r>
              <a:rPr dirty="0" sz="3000" spc="114">
                <a:latin typeface="Times New Roman"/>
                <a:cs typeface="Times New Roman"/>
              </a:rPr>
              <a:t>[</a:t>
            </a:r>
            <a:r>
              <a:rPr dirty="0" sz="3000" spc="114" i="1">
                <a:latin typeface="Times New Roman"/>
                <a:cs typeface="Times New Roman"/>
              </a:rPr>
              <a:t>AI</a:t>
            </a:r>
            <a:r>
              <a:rPr dirty="0" sz="3000" spc="-430" i="1">
                <a:latin typeface="Times New Roman"/>
                <a:cs typeface="Times New Roman"/>
              </a:rPr>
              <a:t> </a:t>
            </a:r>
            <a:r>
              <a:rPr dirty="0" sz="3000" spc="-45">
                <a:latin typeface="Times New Roman"/>
                <a:cs typeface="Times New Roman"/>
              </a:rPr>
              <a:t>]</a:t>
            </a:r>
            <a:r>
              <a:rPr dirty="0" baseline="44117" sz="2550" spc="-67">
                <a:latin typeface="Times New Roman"/>
                <a:cs typeface="Times New Roman"/>
              </a:rPr>
              <a:t>*</a:t>
            </a:r>
            <a:r>
              <a:rPr dirty="0" baseline="44117" sz="2550" spc="89">
                <a:latin typeface="Times New Roman"/>
                <a:cs typeface="Times New Roman"/>
              </a:rPr>
              <a:t> </a:t>
            </a:r>
            <a:r>
              <a:rPr dirty="0" sz="3000" spc="80">
                <a:latin typeface="Symbol"/>
                <a:cs typeface="Symbol"/>
              </a:rPr>
              <a:t></a:t>
            </a:r>
            <a:r>
              <a:rPr dirty="0" sz="3000" spc="-440">
                <a:latin typeface="Times New Roman"/>
                <a:cs typeface="Times New Roman"/>
              </a:rPr>
              <a:t> </a:t>
            </a:r>
            <a:r>
              <a:rPr dirty="0" sz="3000" spc="254" i="1">
                <a:latin typeface="Times New Roman"/>
                <a:cs typeface="Times New Roman"/>
              </a:rPr>
              <a:t>V</a:t>
            </a:r>
            <a:r>
              <a:rPr dirty="0" baseline="44117" sz="2550" spc="382" i="1">
                <a:latin typeface="Times New Roman"/>
                <a:cs typeface="Times New Roman"/>
              </a:rPr>
              <a:t>T</a:t>
            </a:r>
            <a:r>
              <a:rPr dirty="0" baseline="44117" sz="2550" spc="179" i="1">
                <a:latin typeface="Times New Roman"/>
                <a:cs typeface="Times New Roman"/>
              </a:rPr>
              <a:t> </a:t>
            </a:r>
            <a:r>
              <a:rPr dirty="0" sz="3000" spc="-5" i="1">
                <a:latin typeface="Times New Roman"/>
                <a:cs typeface="Times New Roman"/>
              </a:rPr>
              <a:t>A</a:t>
            </a:r>
            <a:r>
              <a:rPr dirty="0" baseline="44117" sz="2550" spc="-7" i="1">
                <a:latin typeface="Times New Roman"/>
                <a:cs typeface="Times New Roman"/>
              </a:rPr>
              <a:t>T</a:t>
            </a:r>
            <a:r>
              <a:rPr dirty="0" baseline="44117" sz="2550" spc="179" i="1">
                <a:latin typeface="Times New Roman"/>
                <a:cs typeface="Times New Roman"/>
              </a:rPr>
              <a:t> </a:t>
            </a:r>
            <a:r>
              <a:rPr dirty="0" sz="3000" spc="45" i="1">
                <a:latin typeface="Times New Roman"/>
                <a:cs typeface="Times New Roman"/>
              </a:rPr>
              <a:t>A</a:t>
            </a:r>
            <a:r>
              <a:rPr dirty="0" baseline="44117" sz="2550" spc="67">
                <a:latin typeface="Times New Roman"/>
                <a:cs typeface="Times New Roman"/>
              </a:rPr>
              <a:t>*</a:t>
            </a:r>
            <a:r>
              <a:rPr dirty="0" sz="3000" spc="45" i="1">
                <a:latin typeface="Times New Roman"/>
                <a:cs typeface="Times New Roman"/>
              </a:rPr>
              <a:t>I</a:t>
            </a:r>
            <a:r>
              <a:rPr dirty="0" sz="3000" spc="-455" i="1">
                <a:latin typeface="Times New Roman"/>
                <a:cs typeface="Times New Roman"/>
              </a:rPr>
              <a:t> </a:t>
            </a:r>
            <a:r>
              <a:rPr dirty="0" baseline="44117" sz="2550" spc="82">
                <a:latin typeface="Times New Roman"/>
                <a:cs typeface="Times New Roman"/>
              </a:rPr>
              <a:t>*</a:t>
            </a:r>
            <a:endParaRPr baseline="44117" sz="25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03829" y="6049962"/>
            <a:ext cx="69278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 Rounded MT Bold"/>
                <a:cs typeface="Arial Rounded MT Bold"/>
              </a:rPr>
              <a:t>y</a:t>
            </a:r>
            <a:r>
              <a:rPr dirty="0" sz="2400" spc="-100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así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Potencia en </a:t>
            </a:r>
            <a:r>
              <a:rPr dirty="0" spc="-5"/>
              <a:t>términos </a:t>
            </a:r>
            <a:r>
              <a:rPr dirty="0"/>
              <a:t>de</a:t>
            </a:r>
            <a:r>
              <a:rPr dirty="0" spc="-135"/>
              <a:t> </a:t>
            </a:r>
            <a:r>
              <a:rPr dirty="0"/>
              <a:t>componentes  </a:t>
            </a:r>
            <a:r>
              <a:rPr dirty="0" spc="-5"/>
              <a:t>simétricas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14671" y="1095057"/>
            <a:ext cx="265557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1945" algn="l"/>
                <a:tab pos="1026160" algn="l"/>
                <a:tab pos="1356360" algn="l"/>
                <a:tab pos="1671320" algn="l"/>
                <a:tab pos="2108200" algn="l"/>
              </a:tabLst>
            </a:pPr>
            <a:r>
              <a:rPr dirty="0" sz="2400">
                <a:latin typeface="Arial Rounded MT Bold"/>
                <a:cs typeface="Arial Rounded MT Bold"/>
              </a:rPr>
              <a:t>y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>
                <a:latin typeface="Arial Rounded MT Bold"/>
                <a:cs typeface="Arial Rounded MT Bold"/>
              </a:rPr>
              <a:t>q</a:t>
            </a:r>
            <a:r>
              <a:rPr dirty="0" sz="2400" spc="-15">
                <a:latin typeface="Arial Rounded MT Bold"/>
                <a:cs typeface="Arial Rounded MT Bold"/>
              </a:rPr>
              <a:t>u</a:t>
            </a:r>
            <a:r>
              <a:rPr dirty="0" sz="2400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a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	</a:t>
            </a:r>
            <a:r>
              <a:rPr dirty="0" sz="2400">
                <a:latin typeface="Arial Rounded MT Bold"/>
                <a:cs typeface="Arial Rounded MT Bold"/>
              </a:rPr>
              <a:t>y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a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²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	</a:t>
            </a:r>
            <a:r>
              <a:rPr dirty="0" sz="2400">
                <a:latin typeface="Arial Rounded MT Bold"/>
                <a:cs typeface="Arial Rounded MT Bold"/>
              </a:rPr>
              <a:t>son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40" y="1095057"/>
            <a:ext cx="1993264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4940" algn="l"/>
              </a:tabLst>
            </a:pPr>
            <a:r>
              <a:rPr dirty="0" sz="2400">
                <a:latin typeface="Arial Rounded MT Bold"/>
                <a:cs typeface="Arial Rounded MT Bold"/>
              </a:rPr>
              <a:t>N</a:t>
            </a:r>
            <a:r>
              <a:rPr dirty="0" sz="2400" spc="-15">
                <a:latin typeface="Arial Rounded MT Bold"/>
                <a:cs typeface="Arial Rounded MT Bold"/>
              </a:rPr>
              <a:t>o</a:t>
            </a:r>
            <a:r>
              <a:rPr dirty="0" sz="2400" spc="5">
                <a:latin typeface="Arial Rounded MT Bold"/>
                <a:cs typeface="Arial Rounded MT Bold"/>
              </a:rPr>
              <a:t>t</a:t>
            </a:r>
            <a:r>
              <a:rPr dirty="0" sz="2400" spc="-5">
                <a:latin typeface="Arial Rounded MT Bold"/>
                <a:cs typeface="Arial Rounded MT Bold"/>
              </a:rPr>
              <a:t>a</a:t>
            </a:r>
            <a:r>
              <a:rPr dirty="0" sz="2400" spc="-20">
                <a:latin typeface="Arial Rounded MT Bold"/>
                <a:cs typeface="Arial Rounded MT Bold"/>
              </a:rPr>
              <a:t>n</a:t>
            </a:r>
            <a:r>
              <a:rPr dirty="0" sz="2400" spc="15">
                <a:latin typeface="Arial Rounded MT Bold"/>
                <a:cs typeface="Arial Rounded MT Bold"/>
              </a:rPr>
              <a:t>d</a:t>
            </a:r>
            <a:r>
              <a:rPr dirty="0" sz="2400">
                <a:latin typeface="Arial Rounded MT Bold"/>
                <a:cs typeface="Arial Rounded MT Bold"/>
              </a:rPr>
              <a:t>o</a:t>
            </a:r>
            <a:r>
              <a:rPr dirty="0" sz="2400">
                <a:latin typeface="Arial Rounded MT Bold"/>
                <a:cs typeface="Arial Rounded MT Bold"/>
              </a:rPr>
              <a:t>	</a:t>
            </a:r>
            <a:r>
              <a:rPr dirty="0" sz="2400">
                <a:latin typeface="Arial Rounded MT Bold"/>
                <a:cs typeface="Arial Rounded MT Bold"/>
              </a:rPr>
              <a:t>q</a:t>
            </a:r>
            <a:r>
              <a:rPr dirty="0" sz="2400" spc="-15">
                <a:latin typeface="Arial Rounded MT Bold"/>
                <a:cs typeface="Arial Rounded MT Bold"/>
              </a:rPr>
              <a:t>u</a:t>
            </a:r>
            <a:r>
              <a:rPr dirty="0" sz="2400">
                <a:latin typeface="Arial Rounded MT Bold"/>
                <a:cs typeface="Arial Rounded MT Bold"/>
              </a:rPr>
              <a:t>e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</a:pPr>
            <a:r>
              <a:rPr dirty="0" sz="2400" spc="-15">
                <a:latin typeface="Arial Rounded MT Bold"/>
                <a:cs typeface="Arial Rounded MT Bold"/>
              </a:rPr>
              <a:t>conjugados: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74087" y="914427"/>
            <a:ext cx="427990" cy="484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25000" sz="4500" spc="-15" i="1">
                <a:latin typeface="Times New Roman"/>
                <a:cs typeface="Times New Roman"/>
              </a:rPr>
              <a:t>A</a:t>
            </a:r>
            <a:r>
              <a:rPr dirty="0" sz="1700" spc="-10" i="1">
                <a:latin typeface="Times New Roman"/>
                <a:cs typeface="Times New Roman"/>
              </a:rPr>
              <a:t>T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02377" y="1085759"/>
            <a:ext cx="599440" cy="484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000" spc="75">
                <a:latin typeface="Symbol"/>
                <a:cs typeface="Symbol"/>
              </a:rPr>
              <a:t></a:t>
            </a:r>
            <a:r>
              <a:rPr dirty="0" sz="3000" spc="30">
                <a:latin typeface="Times New Roman"/>
                <a:cs typeface="Times New Roman"/>
              </a:rPr>
              <a:t> </a:t>
            </a:r>
            <a:r>
              <a:rPr dirty="0" sz="3000" spc="85" i="1">
                <a:latin typeface="Times New Roman"/>
                <a:cs typeface="Times New Roman"/>
              </a:rPr>
              <a:t>A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17136" y="1972347"/>
            <a:ext cx="511809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29411" sz="2550" spc="37">
                <a:latin typeface="Times New Roman"/>
                <a:cs typeface="Times New Roman"/>
              </a:rPr>
              <a:t>0</a:t>
            </a:r>
            <a:r>
              <a:rPr dirty="0" baseline="-29411" sz="2550" spc="-60">
                <a:latin typeface="Times New Roman"/>
                <a:cs typeface="Times New Roman"/>
              </a:rPr>
              <a:t> </a:t>
            </a:r>
            <a:r>
              <a:rPr dirty="0" baseline="-37962" sz="4500" spc="75">
                <a:latin typeface="Symbol"/>
                <a:cs typeface="Symbol"/>
              </a:rPr>
              <a:t></a:t>
            </a:r>
            <a:r>
              <a:rPr dirty="0" sz="1700" spc="50">
                <a:latin typeface="Times New Roman"/>
                <a:cs typeface="Times New Roman"/>
              </a:rPr>
              <a:t>*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11964" y="2518890"/>
            <a:ext cx="13716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25" i="1">
                <a:latin typeface="Times New Roman"/>
                <a:cs typeface="Times New Roman"/>
              </a:rPr>
              <a:t>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32349" y="3078245"/>
            <a:ext cx="1715135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820419" algn="l"/>
                <a:tab pos="1590040" algn="l"/>
              </a:tabLst>
            </a:pPr>
            <a:r>
              <a:rPr dirty="0" sz="1700" spc="25" i="1">
                <a:latin typeface="Times New Roman"/>
                <a:cs typeface="Times New Roman"/>
              </a:rPr>
              <a:t>a</a:t>
            </a:r>
            <a:r>
              <a:rPr dirty="0" sz="1700" spc="25" i="1">
                <a:latin typeface="Times New Roman"/>
                <a:cs typeface="Times New Roman"/>
              </a:rPr>
              <a:t>	</a:t>
            </a:r>
            <a:r>
              <a:rPr dirty="0" sz="1700" spc="25" i="1">
                <a:latin typeface="Times New Roman"/>
                <a:cs typeface="Times New Roman"/>
              </a:rPr>
              <a:t>a</a:t>
            </a:r>
            <a:r>
              <a:rPr dirty="0" sz="1700" spc="25" i="1">
                <a:latin typeface="Times New Roman"/>
                <a:cs typeface="Times New Roman"/>
              </a:rPr>
              <a:t>	</a:t>
            </a:r>
            <a:r>
              <a:rPr dirty="0" sz="1700" spc="25" i="1">
                <a:latin typeface="Times New Roman"/>
                <a:cs typeface="Times New Roman"/>
              </a:rPr>
              <a:t>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5136" y="2133231"/>
            <a:ext cx="3169920" cy="1740535"/>
          </a:xfrm>
          <a:prstGeom prst="rect">
            <a:avLst/>
          </a:prstGeom>
        </p:spPr>
        <p:txBody>
          <a:bodyPr wrap="square" lIns="0" tIns="127000" rIns="0" bIns="0" rtlCol="0" vert="horz">
            <a:spAutoFit/>
          </a:bodyPr>
          <a:lstStyle/>
          <a:p>
            <a:pPr algn="r" marR="119380">
              <a:lnSpc>
                <a:spcPct val="100000"/>
              </a:lnSpc>
              <a:spcBef>
                <a:spcPts val="1000"/>
              </a:spcBef>
              <a:tabLst>
                <a:tab pos="719455" algn="l"/>
                <a:tab pos="1441450" algn="l"/>
                <a:tab pos="2092325" algn="l"/>
                <a:tab pos="2811145" algn="l"/>
              </a:tabLst>
            </a:pPr>
            <a:r>
              <a:rPr dirty="0" baseline="-4629" sz="4500" spc="-307">
                <a:latin typeface="Symbol"/>
                <a:cs typeface="Symbol"/>
              </a:rPr>
              <a:t></a:t>
            </a:r>
            <a:r>
              <a:rPr dirty="0" sz="3000" spc="15">
                <a:latin typeface="Times New Roman"/>
                <a:cs typeface="Times New Roman"/>
              </a:rPr>
              <a:t>1</a:t>
            </a:r>
            <a:r>
              <a:rPr dirty="0" sz="3000">
                <a:latin typeface="Times New Roman"/>
                <a:cs typeface="Times New Roman"/>
              </a:rPr>
              <a:t>	</a:t>
            </a:r>
            <a:r>
              <a:rPr dirty="0" sz="3000" spc="15">
                <a:latin typeface="Times New Roman"/>
                <a:cs typeface="Times New Roman"/>
              </a:rPr>
              <a:t>1</a:t>
            </a:r>
            <a:r>
              <a:rPr dirty="0" sz="3000">
                <a:latin typeface="Times New Roman"/>
                <a:cs typeface="Times New Roman"/>
              </a:rPr>
              <a:t>	</a:t>
            </a:r>
            <a:r>
              <a:rPr dirty="0" sz="3000" spc="15">
                <a:latin typeface="Times New Roman"/>
                <a:cs typeface="Times New Roman"/>
              </a:rPr>
              <a:t>1</a:t>
            </a:r>
            <a:r>
              <a:rPr dirty="0" sz="3000" spc="80">
                <a:latin typeface="Times New Roman"/>
                <a:cs typeface="Times New Roman"/>
              </a:rPr>
              <a:t> </a:t>
            </a:r>
            <a:r>
              <a:rPr dirty="0" baseline="-4629" sz="4500" spc="15">
                <a:latin typeface="Symbol"/>
                <a:cs typeface="Symbol"/>
              </a:rPr>
              <a:t></a:t>
            </a:r>
            <a:r>
              <a:rPr dirty="0" baseline="-4629" sz="4500">
                <a:latin typeface="Times New Roman"/>
                <a:cs typeface="Times New Roman"/>
              </a:rPr>
              <a:t>	</a:t>
            </a:r>
            <a:r>
              <a:rPr dirty="0" baseline="-4629" sz="4500" spc="-322">
                <a:latin typeface="Symbol"/>
                <a:cs typeface="Symbol"/>
              </a:rPr>
              <a:t></a:t>
            </a:r>
            <a:r>
              <a:rPr dirty="0" sz="3000" spc="15">
                <a:latin typeface="Times New Roman"/>
                <a:cs typeface="Times New Roman"/>
              </a:rPr>
              <a:t>1</a:t>
            </a:r>
            <a:r>
              <a:rPr dirty="0" sz="3000">
                <a:latin typeface="Times New Roman"/>
                <a:cs typeface="Times New Roman"/>
              </a:rPr>
              <a:t>	</a:t>
            </a:r>
            <a:r>
              <a:rPr dirty="0" sz="3000" spc="15">
                <a:latin typeface="Times New Roman"/>
                <a:cs typeface="Times New Roman"/>
              </a:rPr>
              <a:t>1</a:t>
            </a:r>
            <a:endParaRPr sz="3000">
              <a:latin typeface="Times New Roman"/>
              <a:cs typeface="Times New Roman"/>
            </a:endParaRPr>
          </a:p>
          <a:p>
            <a:pPr algn="r" marR="119380">
              <a:lnSpc>
                <a:spcPct val="100000"/>
              </a:lnSpc>
              <a:spcBef>
                <a:spcPts val="900"/>
              </a:spcBef>
              <a:tabLst>
                <a:tab pos="2171700" algn="l"/>
              </a:tabLst>
            </a:pPr>
            <a:r>
              <a:rPr dirty="0" sz="3000" spc="175" i="1">
                <a:latin typeface="Times New Roman"/>
                <a:cs typeface="Times New Roman"/>
              </a:rPr>
              <a:t>a</a:t>
            </a:r>
            <a:r>
              <a:rPr dirty="0" baseline="44117" sz="2550" spc="37">
                <a:latin typeface="Times New Roman"/>
                <a:cs typeface="Times New Roman"/>
              </a:rPr>
              <a:t>2</a:t>
            </a:r>
            <a:r>
              <a:rPr dirty="0" baseline="44117" sz="2550">
                <a:latin typeface="Times New Roman"/>
                <a:cs typeface="Times New Roman"/>
              </a:rPr>
              <a:t>	</a:t>
            </a:r>
            <a:r>
              <a:rPr dirty="0" sz="3000" spc="15" i="1">
                <a:latin typeface="Times New Roman"/>
                <a:cs typeface="Times New Roman"/>
              </a:rPr>
              <a:t>a</a:t>
            </a:r>
            <a:endParaRPr sz="3000">
              <a:latin typeface="Times New Roman"/>
              <a:cs typeface="Times New Roman"/>
            </a:endParaRPr>
          </a:p>
          <a:p>
            <a:pPr algn="r" marR="68580">
              <a:lnSpc>
                <a:spcPct val="100000"/>
              </a:lnSpc>
              <a:spcBef>
                <a:spcPts val="900"/>
              </a:spcBef>
              <a:tabLst>
                <a:tab pos="2011045" algn="l"/>
              </a:tabLst>
            </a:pPr>
            <a:r>
              <a:rPr dirty="0" sz="3000" spc="15" i="1">
                <a:latin typeface="Times New Roman"/>
                <a:cs typeface="Times New Roman"/>
              </a:rPr>
              <a:t>a</a:t>
            </a:r>
            <a:r>
              <a:rPr dirty="0" sz="3000" spc="15" i="1">
                <a:latin typeface="Times New Roman"/>
                <a:cs typeface="Times New Roman"/>
              </a:rPr>
              <a:t>	</a:t>
            </a:r>
            <a:r>
              <a:rPr dirty="0" sz="3000" spc="155" i="1">
                <a:latin typeface="Times New Roman"/>
                <a:cs typeface="Times New Roman"/>
              </a:rPr>
              <a:t>a</a:t>
            </a:r>
            <a:r>
              <a:rPr dirty="0" baseline="44117" sz="2550" spc="37">
                <a:latin typeface="Times New Roman"/>
                <a:cs typeface="Times New Roman"/>
              </a:rPr>
              <a:t>2</a:t>
            </a:r>
            <a:endParaRPr baseline="44117" sz="2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30666" y="3078245"/>
            <a:ext cx="137160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25" i="1">
                <a:latin typeface="Times New Roman"/>
                <a:cs typeface="Times New Roman"/>
              </a:rPr>
              <a:t>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27926" y="2648901"/>
            <a:ext cx="40259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25000" sz="4500" spc="157" i="1">
                <a:latin typeface="Times New Roman"/>
                <a:cs typeface="Times New Roman"/>
              </a:rPr>
              <a:t>a</a:t>
            </a:r>
            <a:r>
              <a:rPr dirty="0" sz="1700" spc="105">
                <a:latin typeface="Times New Roman"/>
                <a:cs typeface="Times New Roman"/>
              </a:rPr>
              <a:t>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33848" y="2260026"/>
            <a:ext cx="98361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64845" algn="l"/>
              </a:tabLst>
            </a:pPr>
            <a:r>
              <a:rPr dirty="0" baseline="1851" sz="4500" spc="22">
                <a:latin typeface="Times New Roman"/>
                <a:cs typeface="Times New Roman"/>
              </a:rPr>
              <a:t>1</a:t>
            </a:r>
            <a:r>
              <a:rPr dirty="0" baseline="1851" sz="4500" spc="135">
                <a:latin typeface="Times New Roman"/>
                <a:cs typeface="Times New Roman"/>
              </a:rPr>
              <a:t> </a:t>
            </a:r>
            <a:r>
              <a:rPr dirty="0" baseline="-2777" sz="4500" spc="15">
                <a:latin typeface="Symbol"/>
                <a:cs typeface="Symbol"/>
              </a:rPr>
              <a:t></a:t>
            </a:r>
            <a:r>
              <a:rPr dirty="0" baseline="-2777" sz="4500">
                <a:latin typeface="Times New Roman"/>
                <a:cs typeface="Times New Roman"/>
              </a:rPr>
              <a:t>	</a:t>
            </a:r>
            <a:r>
              <a:rPr dirty="0" baseline="4629" sz="4500" spc="352">
                <a:latin typeface="Symbol"/>
                <a:cs typeface="Symbol"/>
              </a:rPr>
              <a:t></a:t>
            </a:r>
            <a:r>
              <a:rPr dirty="0" sz="3000" spc="10" i="1">
                <a:latin typeface="Times New Roman"/>
                <a:cs typeface="Times New Roman"/>
              </a:rPr>
              <a:t>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10732" y="2596400"/>
            <a:ext cx="17399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08575" y="2596400"/>
            <a:ext cx="57721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389890" algn="l"/>
              </a:tabLst>
            </a:pPr>
            <a:r>
              <a:rPr dirty="0" baseline="-6481" sz="4500" spc="15">
                <a:latin typeface="Symbol"/>
                <a:cs typeface="Symbol"/>
              </a:rPr>
              <a:t></a:t>
            </a:r>
            <a:r>
              <a:rPr dirty="0" baseline="-6481" sz="4500" spc="15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09215" y="2819381"/>
            <a:ext cx="79311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382270" algn="l"/>
              </a:tabLst>
            </a:pPr>
            <a:r>
              <a:rPr dirty="0" sz="3000" spc="5">
                <a:latin typeface="Symbol"/>
                <a:cs typeface="Symbol"/>
              </a:rPr>
              <a:t></a:t>
            </a:r>
            <a:r>
              <a:rPr dirty="0" sz="3000" spc="5">
                <a:latin typeface="Times New Roman"/>
                <a:cs typeface="Times New Roman"/>
              </a:rPr>
              <a:t>	</a:t>
            </a:r>
            <a:r>
              <a:rPr dirty="0" sz="3000" spc="10" i="1">
                <a:latin typeface="Times New Roman"/>
                <a:cs typeface="Times New Roman"/>
              </a:rPr>
              <a:t>I</a:t>
            </a:r>
            <a:r>
              <a:rPr dirty="0" sz="3000" spc="215" i="1">
                <a:latin typeface="Times New Roman"/>
                <a:cs typeface="Times New Roman"/>
              </a:rPr>
              <a:t> </a:t>
            </a:r>
            <a:r>
              <a:rPr dirty="0" baseline="44117" sz="2550" spc="37">
                <a:latin typeface="Times New Roman"/>
                <a:cs typeface="Times New Roman"/>
              </a:rPr>
              <a:t>1</a:t>
            </a:r>
            <a:endParaRPr baseline="44117" sz="25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00536" y="2642818"/>
            <a:ext cx="17399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41464" y="2642818"/>
            <a:ext cx="52514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3855" algn="l"/>
              </a:tabLst>
            </a:pPr>
            <a:r>
              <a:rPr dirty="0" sz="3000" spc="10">
                <a:latin typeface="Symbol"/>
                <a:cs typeface="Symbol"/>
              </a:rPr>
              <a:t>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6194" y="2819381"/>
            <a:ext cx="345884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3227070" algn="l"/>
              </a:tabLst>
            </a:pPr>
            <a:r>
              <a:rPr dirty="0" sz="3000" spc="15" i="1">
                <a:latin typeface="Times New Roman"/>
                <a:cs typeface="Times New Roman"/>
              </a:rPr>
              <a:t>S </a:t>
            </a:r>
            <a:r>
              <a:rPr dirty="0" sz="3000" spc="20">
                <a:latin typeface="Symbol"/>
                <a:cs typeface="Symbol"/>
              </a:rPr>
              <a:t></a:t>
            </a:r>
            <a:r>
              <a:rPr dirty="0" sz="3000" spc="20">
                <a:latin typeface="Times New Roman"/>
                <a:cs typeface="Times New Roman"/>
              </a:rPr>
              <a:t> </a:t>
            </a:r>
            <a:r>
              <a:rPr dirty="0" sz="3000" spc="-95">
                <a:latin typeface="Times New Roman"/>
                <a:cs typeface="Times New Roman"/>
              </a:rPr>
              <a:t>[</a:t>
            </a:r>
            <a:r>
              <a:rPr dirty="0" sz="3000" spc="-95" i="1">
                <a:latin typeface="Times New Roman"/>
                <a:cs typeface="Times New Roman"/>
              </a:rPr>
              <a:t>V </a:t>
            </a:r>
            <a:r>
              <a:rPr dirty="0" baseline="44117" sz="2550" spc="37">
                <a:latin typeface="Times New Roman"/>
                <a:cs typeface="Times New Roman"/>
              </a:rPr>
              <a:t>0  </a:t>
            </a:r>
            <a:r>
              <a:rPr dirty="0" sz="3000" spc="150">
                <a:latin typeface="Symbol"/>
                <a:cs typeface="Symbol"/>
              </a:rPr>
              <a:t></a:t>
            </a:r>
            <a:r>
              <a:rPr dirty="0" sz="3000" spc="150" i="1">
                <a:latin typeface="Times New Roman"/>
                <a:cs typeface="Times New Roman"/>
              </a:rPr>
              <a:t>V </a:t>
            </a:r>
            <a:r>
              <a:rPr dirty="0" baseline="44117" sz="2550" spc="37">
                <a:latin typeface="Times New Roman"/>
                <a:cs typeface="Times New Roman"/>
              </a:rPr>
              <a:t>1  </a:t>
            </a:r>
            <a:r>
              <a:rPr dirty="0" sz="3000" spc="150">
                <a:latin typeface="Symbol"/>
                <a:cs typeface="Symbol"/>
              </a:rPr>
              <a:t></a:t>
            </a:r>
            <a:r>
              <a:rPr dirty="0" sz="3000" spc="150" i="1">
                <a:latin typeface="Times New Roman"/>
                <a:cs typeface="Times New Roman"/>
              </a:rPr>
              <a:t>V</a:t>
            </a:r>
            <a:r>
              <a:rPr dirty="0" sz="3000" spc="-225" i="1">
                <a:latin typeface="Times New Roman"/>
                <a:cs typeface="Times New Roman"/>
              </a:rPr>
              <a:t> </a:t>
            </a:r>
            <a:r>
              <a:rPr dirty="0" baseline="44117" sz="2550" spc="37">
                <a:latin typeface="Times New Roman"/>
                <a:cs typeface="Times New Roman"/>
              </a:rPr>
              <a:t>2</a:t>
            </a:r>
            <a:r>
              <a:rPr dirty="0" baseline="44117" sz="2550" spc="-165">
                <a:latin typeface="Times New Roman"/>
                <a:cs typeface="Times New Roman"/>
              </a:rPr>
              <a:t> </a:t>
            </a:r>
            <a:r>
              <a:rPr dirty="0" sz="3000" spc="110">
                <a:latin typeface="Times New Roman"/>
                <a:cs typeface="Times New Roman"/>
              </a:rPr>
              <a:t>]</a:t>
            </a:r>
            <a:r>
              <a:rPr dirty="0" sz="3000" spc="110">
                <a:latin typeface="Symbol"/>
                <a:cs typeface="Symbol"/>
              </a:rPr>
              <a:t></a:t>
            </a:r>
            <a:r>
              <a:rPr dirty="0" sz="3000" spc="110">
                <a:latin typeface="Times New Roman"/>
                <a:cs typeface="Times New Roman"/>
              </a:rPr>
              <a:t>	</a:t>
            </a:r>
            <a:r>
              <a:rPr dirty="0" sz="3000" spc="15">
                <a:latin typeface="Times New Roman"/>
                <a:cs typeface="Times New Roman"/>
              </a:rPr>
              <a:t>1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41861" y="2819381"/>
            <a:ext cx="98996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13080" algn="l"/>
                <a:tab pos="783590" algn="l"/>
              </a:tabLst>
            </a:pPr>
            <a:r>
              <a:rPr dirty="0" sz="3000" spc="15" i="1">
                <a:latin typeface="Times New Roman"/>
                <a:cs typeface="Times New Roman"/>
              </a:rPr>
              <a:t>a</a:t>
            </a:r>
            <a:r>
              <a:rPr dirty="0" sz="3000" spc="15" i="1">
                <a:latin typeface="Times New Roman"/>
                <a:cs typeface="Times New Roman"/>
              </a:rPr>
              <a:t>	</a:t>
            </a:r>
            <a:r>
              <a:rPr dirty="0" sz="3000" spc="5">
                <a:latin typeface="Symbol"/>
                <a:cs typeface="Symbol"/>
              </a:rPr>
              <a:t></a:t>
            </a:r>
            <a:r>
              <a:rPr dirty="0" sz="3000" spc="5">
                <a:latin typeface="Times New Roman"/>
                <a:cs typeface="Times New Roman"/>
              </a:rPr>
              <a:t>	</a:t>
            </a:r>
            <a:r>
              <a:rPr dirty="0" sz="3000" spc="15">
                <a:latin typeface="Times New Roman"/>
                <a:cs typeface="Times New Roman"/>
              </a:rPr>
              <a:t>1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10732" y="2960943"/>
            <a:ext cx="17399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308575" y="2960943"/>
            <a:ext cx="57721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389890" algn="l"/>
              </a:tabLst>
            </a:pPr>
            <a:r>
              <a:rPr dirty="0" baseline="-6481" sz="4500" spc="15">
                <a:latin typeface="Symbol"/>
                <a:cs typeface="Symbol"/>
              </a:rPr>
              <a:t></a:t>
            </a:r>
            <a:r>
              <a:rPr dirty="0" baseline="-6481" sz="4500" spc="15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16503" y="3220453"/>
            <a:ext cx="39370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700" spc="25">
                <a:latin typeface="Times New Roman"/>
                <a:cs typeface="Times New Roman"/>
              </a:rPr>
              <a:t>2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baseline="-15740" sz="4500" spc="15">
                <a:latin typeface="Symbol"/>
                <a:cs typeface="Symbol"/>
              </a:rPr>
              <a:t></a:t>
            </a:r>
            <a:endParaRPr baseline="-15740" sz="45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10002" y="3390914"/>
            <a:ext cx="1029969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688340" algn="l"/>
              </a:tabLst>
            </a:pPr>
            <a:r>
              <a:rPr dirty="0" sz="3000" spc="15" i="1">
                <a:latin typeface="Times New Roman"/>
                <a:cs typeface="Times New Roman"/>
              </a:rPr>
              <a:t>a</a:t>
            </a:r>
            <a:r>
              <a:rPr dirty="0" sz="3000" spc="80" i="1">
                <a:latin typeface="Times New Roman"/>
                <a:cs typeface="Times New Roman"/>
              </a:rPr>
              <a:t> </a:t>
            </a:r>
            <a:r>
              <a:rPr dirty="0" baseline="2777" sz="4500" spc="15">
                <a:latin typeface="Symbol"/>
                <a:cs typeface="Symbol"/>
              </a:rPr>
              <a:t></a:t>
            </a:r>
            <a:r>
              <a:rPr dirty="0" baseline="2777" sz="4500" spc="15">
                <a:latin typeface="Times New Roman"/>
                <a:cs typeface="Times New Roman"/>
              </a:rPr>
              <a:t>	</a:t>
            </a:r>
            <a:r>
              <a:rPr dirty="0" baseline="9259" sz="4500" spc="165">
                <a:latin typeface="Symbol"/>
                <a:cs typeface="Symbol"/>
              </a:rPr>
              <a:t></a:t>
            </a:r>
            <a:r>
              <a:rPr dirty="0" sz="3000" spc="110" i="1">
                <a:latin typeface="Times New Roman"/>
                <a:cs typeface="Times New Roman"/>
              </a:rPr>
              <a:t>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08575" y="3492132"/>
            <a:ext cx="864869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389890" algn="l"/>
                <a:tab pos="714375" algn="l"/>
              </a:tabLst>
            </a:pPr>
            <a:r>
              <a:rPr dirty="0" sz="3000" spc="10">
                <a:latin typeface="Symbol"/>
                <a:cs typeface="Symbol"/>
              </a:rPr>
              <a:t>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baseline="-6481" sz="4500" spc="15">
                <a:latin typeface="Symbol"/>
                <a:cs typeface="Symbol"/>
              </a:rPr>
              <a:t></a:t>
            </a:r>
            <a:r>
              <a:rPr dirty="0" baseline="-6481" sz="4500" spc="15">
                <a:latin typeface="Times New Roman"/>
                <a:cs typeface="Times New Roman"/>
              </a:rPr>
              <a:t>	</a:t>
            </a:r>
            <a:r>
              <a:rPr dirty="0" sz="1700" spc="25" i="1">
                <a:latin typeface="Times New Roman"/>
                <a:cs typeface="Times New Roman"/>
              </a:rPr>
              <a:t>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00536" y="3008109"/>
            <a:ext cx="17399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41464" y="3008109"/>
            <a:ext cx="52514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3855" algn="l"/>
              </a:tabLst>
            </a:pPr>
            <a:r>
              <a:rPr dirty="0" sz="3000" spc="10">
                <a:latin typeface="Symbol"/>
                <a:cs typeface="Symbol"/>
              </a:rPr>
              <a:t>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500536" y="3372649"/>
            <a:ext cx="33972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0" spc="-204">
                <a:latin typeface="Symbol"/>
                <a:cs typeface="Symbol"/>
              </a:rPr>
              <a:t></a:t>
            </a:r>
            <a:r>
              <a:rPr dirty="0" baseline="-2777" sz="4500" spc="22">
                <a:latin typeface="Times New Roman"/>
                <a:cs typeface="Times New Roman"/>
              </a:rPr>
              <a:t>1</a:t>
            </a:r>
            <a:endParaRPr baseline="-2777" sz="45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837990" y="3372649"/>
            <a:ext cx="112014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767080" algn="l"/>
              </a:tabLst>
            </a:pPr>
            <a:r>
              <a:rPr dirty="0" baseline="-2777" sz="4500" spc="135" i="1">
                <a:latin typeface="Times New Roman"/>
                <a:cs typeface="Times New Roman"/>
              </a:rPr>
              <a:t>a</a:t>
            </a:r>
            <a:r>
              <a:rPr dirty="0" baseline="39215" sz="2550" spc="135">
                <a:latin typeface="Times New Roman"/>
                <a:cs typeface="Times New Roman"/>
              </a:rPr>
              <a:t>2</a:t>
            </a:r>
            <a:r>
              <a:rPr dirty="0" baseline="39215" sz="2550" spc="15">
                <a:latin typeface="Times New Roman"/>
                <a:cs typeface="Times New Roman"/>
              </a:rPr>
              <a:t> </a:t>
            </a:r>
            <a:r>
              <a:rPr dirty="0" sz="3000" spc="10">
                <a:latin typeface="Symbol"/>
                <a:cs typeface="Symbol"/>
              </a:rPr>
              <a:t>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sz="3000" spc="-95">
                <a:latin typeface="Symbol"/>
                <a:cs typeface="Symbol"/>
              </a:rPr>
              <a:t></a:t>
            </a:r>
            <a:r>
              <a:rPr dirty="0" baseline="-2777" sz="4500" spc="-142">
                <a:latin typeface="Times New Roman"/>
                <a:cs typeface="Times New Roman"/>
              </a:rPr>
              <a:t>1</a:t>
            </a:r>
            <a:endParaRPr baseline="-2777" sz="45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00536" y="3492132"/>
            <a:ext cx="17399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0" spc="10">
                <a:latin typeface="Symbol"/>
                <a:cs typeface="Symbol"/>
              </a:rPr>
              <a:t>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41464" y="3492132"/>
            <a:ext cx="52514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3855" algn="l"/>
              </a:tabLst>
            </a:pPr>
            <a:r>
              <a:rPr dirty="0" sz="3000" spc="10">
                <a:latin typeface="Symbol"/>
                <a:cs typeface="Symbol"/>
              </a:rPr>
              <a:t>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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10732" y="3538556"/>
            <a:ext cx="17399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0" spc="10">
                <a:latin typeface="Symbol"/>
                <a:cs typeface="Symbol"/>
              </a:rPr>
              <a:t>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083492" y="5317482"/>
            <a:ext cx="217804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000" spc="10">
                <a:latin typeface="Times New Roman"/>
                <a:cs typeface="Times New Roman"/>
              </a:rPr>
              <a:t>0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69240" y="4095508"/>
            <a:ext cx="3218180" cy="2282190"/>
          </a:xfrm>
          <a:prstGeom prst="rect">
            <a:avLst/>
          </a:prstGeom>
        </p:spPr>
        <p:txBody>
          <a:bodyPr wrap="square" lIns="0" tIns="13779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85"/>
              </a:spcBef>
            </a:pPr>
            <a:r>
              <a:rPr dirty="0" sz="2400">
                <a:latin typeface="Arial Rounded MT Bold"/>
                <a:cs typeface="Arial Rounded MT Bold"/>
              </a:rPr>
              <a:t>o desde</a:t>
            </a:r>
            <a:r>
              <a:rPr dirty="0" sz="2400" spc="-35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que</a:t>
            </a:r>
            <a:endParaRPr sz="2400">
              <a:latin typeface="Arial Rounded MT Bold"/>
              <a:cs typeface="Arial Rounded MT Bold"/>
            </a:endParaRPr>
          </a:p>
          <a:p>
            <a:pPr algn="ctr" marL="1548130">
              <a:lnSpc>
                <a:spcPts val="3360"/>
              </a:lnSpc>
              <a:spcBef>
                <a:spcPts val="1255"/>
              </a:spcBef>
              <a:tabLst>
                <a:tab pos="2246630" algn="l"/>
                <a:tab pos="2788285" algn="l"/>
              </a:tabLst>
            </a:pPr>
            <a:r>
              <a:rPr dirty="0" baseline="-4629" sz="4500" spc="52">
                <a:latin typeface="Symbol"/>
                <a:cs typeface="Symbol"/>
              </a:rPr>
              <a:t></a:t>
            </a:r>
            <a:r>
              <a:rPr dirty="0" sz="3000" spc="35">
                <a:latin typeface="Times New Roman"/>
                <a:cs typeface="Times New Roman"/>
              </a:rPr>
              <a:t>1	</a:t>
            </a:r>
            <a:r>
              <a:rPr dirty="0" sz="3000" spc="10">
                <a:latin typeface="Times New Roman"/>
                <a:cs typeface="Times New Roman"/>
              </a:rPr>
              <a:t>0	</a:t>
            </a:r>
            <a:r>
              <a:rPr dirty="0" sz="3000" spc="60">
                <a:latin typeface="Times New Roman"/>
                <a:cs typeface="Times New Roman"/>
              </a:rPr>
              <a:t>0</a:t>
            </a:r>
            <a:r>
              <a:rPr dirty="0" baseline="-4629" sz="4500" spc="89">
                <a:latin typeface="Symbol"/>
                <a:cs typeface="Symbol"/>
              </a:rPr>
              <a:t></a:t>
            </a:r>
            <a:endParaRPr baseline="-4629" sz="4500">
              <a:latin typeface="Symbol"/>
              <a:cs typeface="Symbol"/>
            </a:endParaRPr>
          </a:p>
          <a:p>
            <a:pPr algn="ctr" marL="1548130">
              <a:lnSpc>
                <a:spcPts val="3360"/>
              </a:lnSpc>
              <a:tabLst>
                <a:tab pos="2244090" algn="l"/>
                <a:tab pos="2993390" algn="l"/>
              </a:tabLst>
            </a:pPr>
            <a:r>
              <a:rPr dirty="0" sz="3000" spc="5">
                <a:latin typeface="Symbol"/>
                <a:cs typeface="Symbol"/>
              </a:rPr>
              <a:t></a:t>
            </a:r>
            <a:r>
              <a:rPr dirty="0" sz="3000" spc="5">
                <a:latin typeface="Times New Roman"/>
                <a:cs typeface="Times New Roman"/>
              </a:rPr>
              <a:t>	</a:t>
            </a:r>
            <a:r>
              <a:rPr dirty="0" baseline="-25925" sz="4500" spc="15">
                <a:latin typeface="Times New Roman"/>
                <a:cs typeface="Times New Roman"/>
              </a:rPr>
              <a:t>1	</a:t>
            </a:r>
            <a:r>
              <a:rPr dirty="0" sz="3000" spc="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  <a:p>
            <a:pPr algn="ctr" marL="1544320">
              <a:lnSpc>
                <a:spcPct val="100000"/>
              </a:lnSpc>
              <a:spcBef>
                <a:spcPts val="2320"/>
              </a:spcBef>
            </a:pPr>
            <a:r>
              <a:rPr dirty="0" sz="3000" spc="10">
                <a:latin typeface="Times New Roman"/>
                <a:cs typeface="Times New Roman"/>
              </a:rPr>
              <a:t>0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0253" y="5317482"/>
            <a:ext cx="1812925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1582420" algn="l"/>
              </a:tabLst>
            </a:pPr>
            <a:r>
              <a:rPr dirty="0" sz="3000" spc="-50" i="1">
                <a:latin typeface="Times New Roman"/>
                <a:cs typeface="Times New Roman"/>
              </a:rPr>
              <a:t>A</a:t>
            </a:r>
            <a:r>
              <a:rPr dirty="0" baseline="42857" sz="2625" spc="-75" i="1">
                <a:latin typeface="Times New Roman"/>
                <a:cs typeface="Times New Roman"/>
              </a:rPr>
              <a:t>T  </a:t>
            </a:r>
            <a:r>
              <a:rPr dirty="0" sz="3000" spc="-50" i="1">
                <a:latin typeface="Times New Roman"/>
                <a:cs typeface="Times New Roman"/>
              </a:rPr>
              <a:t>A</a:t>
            </a:r>
            <a:r>
              <a:rPr dirty="0" baseline="42857" sz="2625" spc="-75">
                <a:latin typeface="Times New Roman"/>
                <a:cs typeface="Times New Roman"/>
              </a:rPr>
              <a:t>*</a:t>
            </a:r>
            <a:r>
              <a:rPr dirty="0" baseline="42857" sz="2625" spc="457">
                <a:latin typeface="Times New Roman"/>
                <a:cs typeface="Times New Roman"/>
              </a:rPr>
              <a:t> </a:t>
            </a:r>
            <a:r>
              <a:rPr dirty="0" sz="3000" spc="10">
                <a:latin typeface="Symbol"/>
                <a:cs typeface="Symbol"/>
              </a:rPr>
              <a:t></a:t>
            </a:r>
            <a:r>
              <a:rPr dirty="0" sz="3000" spc="-155">
                <a:latin typeface="Times New Roman"/>
                <a:cs typeface="Times New Roman"/>
              </a:rPr>
              <a:t> </a:t>
            </a:r>
            <a:r>
              <a:rPr dirty="0" sz="3000" spc="10">
                <a:latin typeface="Times New Roman"/>
                <a:cs typeface="Times New Roman"/>
              </a:rPr>
              <a:t>3	0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288660" y="5506986"/>
            <a:ext cx="173355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000" spc="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17946" y="5506986"/>
            <a:ext cx="425450" cy="85216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ts val="3245"/>
              </a:lnSpc>
              <a:spcBef>
                <a:spcPts val="114"/>
              </a:spcBef>
            </a:pPr>
            <a:r>
              <a:rPr dirty="0" sz="3000" spc="5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  <a:p>
            <a:pPr marL="38100">
              <a:lnSpc>
                <a:spcPts val="3245"/>
              </a:lnSpc>
            </a:pPr>
            <a:r>
              <a:rPr dirty="0" sz="3000" spc="-355">
                <a:latin typeface="Symbol"/>
                <a:cs typeface="Symbol"/>
              </a:rPr>
              <a:t></a:t>
            </a:r>
            <a:r>
              <a:rPr dirty="0" baseline="-17592" sz="4500" spc="-532">
                <a:latin typeface="Symbol"/>
                <a:cs typeface="Symbol"/>
              </a:rPr>
              <a:t></a:t>
            </a:r>
            <a:r>
              <a:rPr dirty="0" baseline="-2777" sz="4500" spc="-532">
                <a:latin typeface="Times New Roman"/>
                <a:cs typeface="Times New Roman"/>
              </a:rPr>
              <a:t>0</a:t>
            </a:r>
            <a:endParaRPr baseline="-2777" sz="45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055365" y="5873784"/>
            <a:ext cx="431800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baseline="-2777" sz="4500" spc="-509">
                <a:latin typeface="Times New Roman"/>
                <a:cs typeface="Times New Roman"/>
              </a:rPr>
              <a:t>1</a:t>
            </a:r>
            <a:r>
              <a:rPr dirty="0" sz="3000" spc="-340">
                <a:latin typeface="Symbol"/>
                <a:cs typeface="Symbol"/>
              </a:rPr>
              <a:t></a:t>
            </a:r>
            <a:r>
              <a:rPr dirty="0" baseline="-17592" sz="4500" spc="-509">
                <a:latin typeface="Symbol"/>
                <a:cs typeface="Symbol"/>
              </a:rPr>
              <a:t></a:t>
            </a:r>
            <a:endParaRPr baseline="-17592" sz="450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460521" y="4486103"/>
            <a:ext cx="510540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9411" sz="2550" spc="30">
                <a:latin typeface="Times New Roman"/>
                <a:cs typeface="Times New Roman"/>
              </a:rPr>
              <a:t>0</a:t>
            </a:r>
            <a:r>
              <a:rPr dirty="0" baseline="-29411" sz="2550" spc="-52">
                <a:latin typeface="Times New Roman"/>
                <a:cs typeface="Times New Roman"/>
              </a:rPr>
              <a:t> </a:t>
            </a:r>
            <a:r>
              <a:rPr dirty="0" baseline="-37962" sz="4500" spc="67">
                <a:latin typeface="Symbol"/>
                <a:cs typeface="Symbol"/>
              </a:rPr>
              <a:t></a:t>
            </a:r>
            <a:r>
              <a:rPr dirty="0" sz="1700" spc="45">
                <a:latin typeface="Times New Roman"/>
                <a:cs typeface="Times New Roman"/>
              </a:rPr>
              <a:t>*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355402" y="5033426"/>
            <a:ext cx="136525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20" i="1">
                <a:latin typeface="Times New Roman"/>
                <a:cs typeface="Times New Roman"/>
              </a:rPr>
              <a:t>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999740" y="5593530"/>
            <a:ext cx="1712595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819150" algn="l"/>
                <a:tab pos="1588135" algn="l"/>
              </a:tabLst>
            </a:pPr>
            <a:r>
              <a:rPr dirty="0" sz="1700" spc="20" i="1">
                <a:latin typeface="Times New Roman"/>
                <a:cs typeface="Times New Roman"/>
              </a:rPr>
              <a:t>a</a:t>
            </a:r>
            <a:r>
              <a:rPr dirty="0" sz="1700" spc="20" i="1">
                <a:latin typeface="Times New Roman"/>
                <a:cs typeface="Times New Roman"/>
              </a:rPr>
              <a:t>	</a:t>
            </a:r>
            <a:r>
              <a:rPr dirty="0" sz="1700" spc="20" i="1">
                <a:latin typeface="Times New Roman"/>
                <a:cs typeface="Times New Roman"/>
              </a:rPr>
              <a:t>a</a:t>
            </a:r>
            <a:r>
              <a:rPr dirty="0" sz="1700" spc="20" i="1">
                <a:latin typeface="Times New Roman"/>
                <a:cs typeface="Times New Roman"/>
              </a:rPr>
              <a:t>	</a:t>
            </a:r>
            <a:r>
              <a:rPr dirty="0" sz="1700" spc="20" i="1">
                <a:latin typeface="Times New Roman"/>
                <a:cs typeface="Times New Roman"/>
              </a:rPr>
              <a:t>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372561" y="5593530"/>
            <a:ext cx="136525" cy="289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00" spc="20" i="1">
                <a:latin typeface="Times New Roman"/>
                <a:cs typeface="Times New Roman"/>
              </a:rPr>
              <a:t>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029891" y="4744865"/>
            <a:ext cx="33083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235">
                <a:latin typeface="Symbol"/>
                <a:cs typeface="Symbol"/>
              </a:rPr>
              <a:t></a:t>
            </a:r>
            <a:r>
              <a:rPr dirty="0" baseline="-4629" sz="4500" spc="7" i="1">
                <a:latin typeface="Times New Roman"/>
                <a:cs typeface="Times New Roman"/>
              </a:rPr>
              <a:t>I</a:t>
            </a:r>
            <a:endParaRPr baseline="-4629" sz="45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029891" y="5110156"/>
            <a:ext cx="79692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36270" algn="l"/>
              </a:tabLst>
            </a:pPr>
            <a:r>
              <a:rPr dirty="0" sz="3000" spc="10">
                <a:latin typeface="Symbol"/>
                <a:cs typeface="Symbol"/>
              </a:rPr>
              <a:t>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902430" y="5333886"/>
            <a:ext cx="3741420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334385" algn="l"/>
              </a:tabLst>
            </a:pPr>
            <a:r>
              <a:rPr dirty="0" sz="3000" spc="10" i="1">
                <a:latin typeface="Times New Roman"/>
                <a:cs typeface="Times New Roman"/>
              </a:rPr>
              <a:t>S </a:t>
            </a:r>
            <a:r>
              <a:rPr dirty="0" sz="3000" spc="15">
                <a:latin typeface="Symbol"/>
                <a:cs typeface="Symbol"/>
              </a:rPr>
              <a:t></a:t>
            </a:r>
            <a:r>
              <a:rPr dirty="0" sz="3000" spc="15">
                <a:latin typeface="Times New Roman"/>
                <a:cs typeface="Times New Roman"/>
              </a:rPr>
              <a:t> </a:t>
            </a:r>
            <a:r>
              <a:rPr dirty="0" sz="3000" spc="-160">
                <a:latin typeface="Times New Roman"/>
                <a:cs typeface="Times New Roman"/>
              </a:rPr>
              <a:t>3[</a:t>
            </a:r>
            <a:r>
              <a:rPr dirty="0" sz="3000" spc="-160" i="1">
                <a:latin typeface="Times New Roman"/>
                <a:cs typeface="Times New Roman"/>
              </a:rPr>
              <a:t>V </a:t>
            </a:r>
            <a:r>
              <a:rPr dirty="0" baseline="44117" sz="2550" spc="30">
                <a:latin typeface="Times New Roman"/>
                <a:cs typeface="Times New Roman"/>
              </a:rPr>
              <a:t>0  </a:t>
            </a:r>
            <a:r>
              <a:rPr dirty="0" sz="3000" spc="15">
                <a:latin typeface="Symbol"/>
                <a:cs typeface="Symbol"/>
              </a:rPr>
              <a:t></a:t>
            </a:r>
            <a:r>
              <a:rPr dirty="0" sz="3000" spc="15">
                <a:latin typeface="Times New Roman"/>
                <a:cs typeface="Times New Roman"/>
              </a:rPr>
              <a:t> </a:t>
            </a:r>
            <a:r>
              <a:rPr dirty="0" sz="3000" spc="15" i="1">
                <a:latin typeface="Times New Roman"/>
                <a:cs typeface="Times New Roman"/>
              </a:rPr>
              <a:t>V </a:t>
            </a:r>
            <a:r>
              <a:rPr dirty="0" baseline="44117" sz="2550" spc="30">
                <a:latin typeface="Times New Roman"/>
                <a:cs typeface="Times New Roman"/>
              </a:rPr>
              <a:t>1 </a:t>
            </a:r>
            <a:r>
              <a:rPr dirty="0" sz="3000" spc="15">
                <a:latin typeface="Symbol"/>
                <a:cs typeface="Symbol"/>
              </a:rPr>
              <a:t></a:t>
            </a:r>
            <a:r>
              <a:rPr dirty="0" sz="3000" spc="15">
                <a:latin typeface="Times New Roman"/>
                <a:cs typeface="Times New Roman"/>
              </a:rPr>
              <a:t> </a:t>
            </a:r>
            <a:r>
              <a:rPr dirty="0" sz="3000" spc="15" i="1">
                <a:latin typeface="Times New Roman"/>
                <a:cs typeface="Times New Roman"/>
              </a:rPr>
              <a:t>V</a:t>
            </a:r>
            <a:r>
              <a:rPr dirty="0" sz="3000" spc="-400" i="1">
                <a:latin typeface="Times New Roman"/>
                <a:cs typeface="Times New Roman"/>
              </a:rPr>
              <a:t> </a:t>
            </a:r>
            <a:r>
              <a:rPr dirty="0" baseline="44117" sz="2550" spc="30">
                <a:latin typeface="Times New Roman"/>
                <a:cs typeface="Times New Roman"/>
              </a:rPr>
              <a:t>2</a:t>
            </a:r>
            <a:r>
              <a:rPr dirty="0" baseline="44117" sz="2550" spc="-135">
                <a:latin typeface="Times New Roman"/>
                <a:cs typeface="Times New Roman"/>
              </a:rPr>
              <a:t> </a:t>
            </a:r>
            <a:r>
              <a:rPr dirty="0" sz="3000" spc="5">
                <a:latin typeface="Times New Roman"/>
                <a:cs typeface="Times New Roman"/>
              </a:rPr>
              <a:t>]	</a:t>
            </a:r>
            <a:r>
              <a:rPr dirty="0" sz="3000" spc="5" i="1">
                <a:latin typeface="Times New Roman"/>
                <a:cs typeface="Times New Roman"/>
              </a:rPr>
              <a:t>I</a:t>
            </a:r>
            <a:r>
              <a:rPr dirty="0" sz="3000" spc="200" i="1">
                <a:latin typeface="Times New Roman"/>
                <a:cs typeface="Times New Roman"/>
              </a:rPr>
              <a:t> </a:t>
            </a:r>
            <a:r>
              <a:rPr dirty="0" baseline="44117" sz="2550" spc="30">
                <a:latin typeface="Times New Roman"/>
                <a:cs typeface="Times New Roman"/>
              </a:rPr>
              <a:t>1</a:t>
            </a:r>
            <a:endParaRPr baseline="44117" sz="25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029891" y="5475448"/>
            <a:ext cx="79692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36270" algn="l"/>
              </a:tabLst>
            </a:pPr>
            <a:r>
              <a:rPr dirty="0" sz="3000" spc="10">
                <a:latin typeface="Symbol"/>
                <a:cs typeface="Symbol"/>
              </a:rPr>
              <a:t>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004491" y="5840740"/>
            <a:ext cx="84772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ts val="1500"/>
              </a:lnSpc>
              <a:spcBef>
                <a:spcPts val="105"/>
              </a:spcBef>
              <a:tabLst>
                <a:tab pos="661670" algn="l"/>
              </a:tabLst>
            </a:pPr>
            <a:r>
              <a:rPr dirty="0" sz="3000" spc="-185">
                <a:latin typeface="Symbol"/>
                <a:cs typeface="Symbol"/>
              </a:rPr>
              <a:t></a:t>
            </a:r>
            <a:r>
              <a:rPr dirty="0" baseline="-30555" sz="4500" spc="-277">
                <a:latin typeface="Symbol"/>
                <a:cs typeface="Symbol"/>
              </a:rPr>
              <a:t></a:t>
            </a:r>
            <a:r>
              <a:rPr dirty="0" baseline="-9259" sz="4500" spc="-277" i="1">
                <a:latin typeface="Times New Roman"/>
                <a:cs typeface="Times New Roman"/>
              </a:rPr>
              <a:t>I</a:t>
            </a:r>
            <a:r>
              <a:rPr dirty="0" baseline="-42483" sz="2550" spc="-277" i="1">
                <a:latin typeface="Times New Roman"/>
                <a:cs typeface="Times New Roman"/>
              </a:rPr>
              <a:t>a	</a:t>
            </a:r>
            <a:r>
              <a:rPr dirty="0" sz="3000" spc="-575">
                <a:latin typeface="Symbol"/>
                <a:cs typeface="Symbol"/>
              </a:rPr>
              <a:t></a:t>
            </a:r>
            <a:r>
              <a:rPr dirty="0" baseline="-30555" sz="4500" spc="-862">
                <a:latin typeface="Symbol"/>
                <a:cs typeface="Symbol"/>
              </a:rPr>
              <a:t></a:t>
            </a:r>
            <a:endParaRPr baseline="-30555" sz="4500">
              <a:latin typeface="Symbol"/>
              <a:cs typeface="Symbol"/>
            </a:endParaRPr>
          </a:p>
          <a:p>
            <a:pPr marL="494665">
              <a:lnSpc>
                <a:spcPts val="1005"/>
              </a:lnSpc>
            </a:pPr>
            <a:r>
              <a:rPr dirty="0" sz="1700" spc="20">
                <a:latin typeface="Times New Roman"/>
                <a:cs typeface="Times New Roman"/>
              </a:rPr>
              <a:t>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423409" y="4372927"/>
            <a:ext cx="150558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Arial Rounded MT Bold"/>
                <a:cs typeface="Arial Rounded MT Bold"/>
              </a:rPr>
              <a:t>Entonces: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Potencia en </a:t>
            </a:r>
            <a:r>
              <a:rPr dirty="0" spc="-5"/>
              <a:t>términos </a:t>
            </a:r>
            <a:r>
              <a:rPr dirty="0"/>
              <a:t>de</a:t>
            </a:r>
            <a:r>
              <a:rPr dirty="0" spc="-135"/>
              <a:t> </a:t>
            </a:r>
            <a:r>
              <a:rPr dirty="0"/>
              <a:t>componentes  </a:t>
            </a:r>
            <a:r>
              <a:rPr dirty="0" spc="-5"/>
              <a:t>simétricos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1400175"/>
            <a:ext cx="7465695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15">
                <a:latin typeface="Arial Rounded MT Bold"/>
                <a:cs typeface="Arial Rounded MT Bold"/>
              </a:rPr>
              <a:t>manera </a:t>
            </a:r>
            <a:r>
              <a:rPr dirty="0" sz="2400" spc="-5">
                <a:latin typeface="Arial Rounded MT Bold"/>
                <a:cs typeface="Arial Rounded MT Bold"/>
              </a:rPr>
              <a:t>que </a:t>
            </a:r>
            <a:r>
              <a:rPr dirty="0" sz="2400">
                <a:latin typeface="Arial Rounded MT Bold"/>
                <a:cs typeface="Arial Rounded MT Bold"/>
              </a:rPr>
              <a:t>la </a:t>
            </a:r>
            <a:r>
              <a:rPr dirty="0" sz="2400" spc="-5">
                <a:latin typeface="Arial Rounded MT Bold"/>
                <a:cs typeface="Arial Rounded MT Bold"/>
              </a:rPr>
              <a:t>potencia compleja se puede  calcular </a:t>
            </a:r>
            <a:r>
              <a:rPr dirty="0" sz="2400">
                <a:latin typeface="Arial Rounded MT Bold"/>
                <a:cs typeface="Arial Rounded MT Bold"/>
              </a:rPr>
              <a:t>de las </a:t>
            </a:r>
            <a:r>
              <a:rPr dirty="0" sz="2400" spc="-5">
                <a:latin typeface="Arial Rounded MT Bold"/>
                <a:cs typeface="Arial Rounded MT Bold"/>
              </a:rPr>
              <a:t>componentes simétricas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latin typeface="Arial Rounded MT Bold"/>
                <a:cs typeface="Arial Rounded MT Bold"/>
              </a:rPr>
              <a:t>las  tensiones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 spc="-5">
                <a:latin typeface="Arial Rounded MT Bold"/>
                <a:cs typeface="Arial Rounded MT Bold"/>
              </a:rPr>
              <a:t>corrientes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5">
                <a:latin typeface="Arial Rounded MT Bold"/>
                <a:cs typeface="Arial Rounded MT Bold"/>
              </a:rPr>
              <a:t>un </a:t>
            </a:r>
            <a:r>
              <a:rPr dirty="0" sz="2400" spc="-10">
                <a:latin typeface="Arial Rounded MT Bold"/>
                <a:cs typeface="Arial Rounded MT Bold"/>
              </a:rPr>
              <a:t>circuito </a:t>
            </a:r>
            <a:r>
              <a:rPr dirty="0" sz="2400">
                <a:latin typeface="Arial Rounded MT Bold"/>
                <a:cs typeface="Arial Rounded MT Bold"/>
              </a:rPr>
              <a:t>trifásico  </a:t>
            </a:r>
            <a:r>
              <a:rPr dirty="0" sz="2400" spc="-10">
                <a:latin typeface="Arial Rounded MT Bold"/>
                <a:cs typeface="Arial Rounded MT Bold"/>
              </a:rPr>
              <a:t>desequilibrado: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9262" y="3071812"/>
            <a:ext cx="8237855" cy="662305"/>
          </a:xfrm>
          <a:custGeom>
            <a:avLst/>
            <a:gdLst/>
            <a:ahLst/>
            <a:cxnLst/>
            <a:rect l="l" t="t" r="r" b="b"/>
            <a:pathLst>
              <a:path w="8237855" h="662304">
                <a:moveTo>
                  <a:pt x="8237474" y="0"/>
                </a:moveTo>
                <a:lnTo>
                  <a:pt x="0" y="0"/>
                </a:lnTo>
                <a:lnTo>
                  <a:pt x="0" y="661987"/>
                </a:lnTo>
                <a:lnTo>
                  <a:pt x="8237474" y="661987"/>
                </a:lnTo>
                <a:lnTo>
                  <a:pt x="8237474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399822" y="3082331"/>
            <a:ext cx="267335" cy="31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900" spc="30">
                <a:latin typeface="Times New Roman"/>
                <a:cs typeface="Times New Roman"/>
              </a:rPr>
              <a:t>2</a:t>
            </a:r>
            <a:r>
              <a:rPr dirty="0" sz="1900" spc="60">
                <a:latin typeface="Times New Roman"/>
                <a:cs typeface="Times New Roman"/>
              </a:rPr>
              <a:t>*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9803" y="3093505"/>
            <a:ext cx="8005445" cy="6007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3500">
              <a:lnSpc>
                <a:spcPts val="3105"/>
              </a:lnSpc>
              <a:spcBef>
                <a:spcPts val="95"/>
              </a:spcBef>
              <a:tabLst>
                <a:tab pos="4721225" algn="l"/>
              </a:tabLst>
            </a:pPr>
            <a:r>
              <a:rPr dirty="0" sz="3300" spc="120" i="1">
                <a:latin typeface="Times New Roman"/>
                <a:cs typeface="Times New Roman"/>
              </a:rPr>
              <a:t>V </a:t>
            </a:r>
            <a:r>
              <a:rPr dirty="0" sz="3300" spc="65" i="1">
                <a:latin typeface="Times New Roman"/>
                <a:cs typeface="Times New Roman"/>
              </a:rPr>
              <a:t>I </a:t>
            </a:r>
            <a:r>
              <a:rPr dirty="0" baseline="42397" sz="2850" spc="89">
                <a:latin typeface="Times New Roman"/>
                <a:cs typeface="Times New Roman"/>
              </a:rPr>
              <a:t>*  </a:t>
            </a:r>
            <a:r>
              <a:rPr dirty="0" sz="3300" spc="215">
                <a:latin typeface="Symbol"/>
                <a:cs typeface="Symbol"/>
              </a:rPr>
              <a:t></a:t>
            </a:r>
            <a:r>
              <a:rPr dirty="0" sz="3300" spc="215" i="1">
                <a:latin typeface="Times New Roman"/>
                <a:cs typeface="Times New Roman"/>
              </a:rPr>
              <a:t>V </a:t>
            </a:r>
            <a:r>
              <a:rPr dirty="0" sz="3300" spc="65" i="1">
                <a:latin typeface="Times New Roman"/>
                <a:cs typeface="Times New Roman"/>
              </a:rPr>
              <a:t>I </a:t>
            </a:r>
            <a:r>
              <a:rPr dirty="0" baseline="42397" sz="2850" spc="89">
                <a:latin typeface="Times New Roman"/>
                <a:cs typeface="Times New Roman"/>
              </a:rPr>
              <a:t>*  </a:t>
            </a:r>
            <a:r>
              <a:rPr dirty="0" sz="3300" spc="215">
                <a:latin typeface="Symbol"/>
                <a:cs typeface="Symbol"/>
              </a:rPr>
              <a:t></a:t>
            </a:r>
            <a:r>
              <a:rPr dirty="0" sz="3300" spc="215" i="1">
                <a:latin typeface="Times New Roman"/>
                <a:cs typeface="Times New Roman"/>
              </a:rPr>
              <a:t>V </a:t>
            </a:r>
            <a:r>
              <a:rPr dirty="0" sz="3300" spc="65" i="1">
                <a:latin typeface="Times New Roman"/>
                <a:cs typeface="Times New Roman"/>
              </a:rPr>
              <a:t>I </a:t>
            </a:r>
            <a:r>
              <a:rPr dirty="0" baseline="42397" sz="2850" spc="89">
                <a:latin typeface="Times New Roman"/>
                <a:cs typeface="Times New Roman"/>
              </a:rPr>
              <a:t>*  </a:t>
            </a:r>
            <a:r>
              <a:rPr dirty="0" sz="3300" spc="110">
                <a:latin typeface="Symbol"/>
                <a:cs typeface="Symbol"/>
              </a:rPr>
              <a:t></a:t>
            </a:r>
            <a:r>
              <a:rPr dirty="0" sz="3300" spc="110">
                <a:latin typeface="Times New Roman"/>
                <a:cs typeface="Times New Roman"/>
              </a:rPr>
              <a:t> </a:t>
            </a:r>
            <a:r>
              <a:rPr dirty="0" sz="3300" spc="-125">
                <a:latin typeface="Times New Roman"/>
                <a:cs typeface="Times New Roman"/>
              </a:rPr>
              <a:t>3</a:t>
            </a:r>
            <a:r>
              <a:rPr dirty="0" sz="3300" spc="-125" i="1">
                <a:latin typeface="Times New Roman"/>
                <a:cs typeface="Times New Roman"/>
              </a:rPr>
              <a:t>V</a:t>
            </a:r>
            <a:r>
              <a:rPr dirty="0" sz="3300" spc="-220" i="1">
                <a:latin typeface="Times New Roman"/>
                <a:cs typeface="Times New Roman"/>
              </a:rPr>
              <a:t> </a:t>
            </a:r>
            <a:r>
              <a:rPr dirty="0" baseline="42397" sz="2850" spc="89">
                <a:latin typeface="Times New Roman"/>
                <a:cs typeface="Times New Roman"/>
              </a:rPr>
              <a:t>0</a:t>
            </a:r>
            <a:r>
              <a:rPr dirty="0" baseline="42397" sz="2850" spc="-412">
                <a:latin typeface="Times New Roman"/>
                <a:cs typeface="Times New Roman"/>
              </a:rPr>
              <a:t> </a:t>
            </a:r>
            <a:r>
              <a:rPr dirty="0" sz="3300" spc="65" i="1">
                <a:latin typeface="Times New Roman"/>
                <a:cs typeface="Times New Roman"/>
              </a:rPr>
              <a:t>I	</a:t>
            </a:r>
            <a:r>
              <a:rPr dirty="0" baseline="42397" sz="2850" spc="67">
                <a:latin typeface="Times New Roman"/>
                <a:cs typeface="Times New Roman"/>
              </a:rPr>
              <a:t>0* </a:t>
            </a:r>
            <a:r>
              <a:rPr dirty="0" sz="3300" spc="110">
                <a:latin typeface="Symbol"/>
                <a:cs typeface="Symbol"/>
              </a:rPr>
              <a:t></a:t>
            </a:r>
            <a:r>
              <a:rPr dirty="0" sz="3300" spc="110">
                <a:latin typeface="Times New Roman"/>
                <a:cs typeface="Times New Roman"/>
              </a:rPr>
              <a:t> </a:t>
            </a:r>
            <a:r>
              <a:rPr dirty="0" sz="3300" spc="-125">
                <a:latin typeface="Times New Roman"/>
                <a:cs typeface="Times New Roman"/>
              </a:rPr>
              <a:t>3</a:t>
            </a:r>
            <a:r>
              <a:rPr dirty="0" sz="3300" spc="-125" i="1">
                <a:latin typeface="Times New Roman"/>
                <a:cs typeface="Times New Roman"/>
              </a:rPr>
              <a:t>V </a:t>
            </a:r>
            <a:r>
              <a:rPr dirty="0" baseline="42397" sz="2850" spc="127">
                <a:latin typeface="Times New Roman"/>
                <a:cs typeface="Times New Roman"/>
              </a:rPr>
              <a:t>1</a:t>
            </a:r>
            <a:r>
              <a:rPr dirty="0" sz="3300" spc="85" i="1">
                <a:latin typeface="Times New Roman"/>
                <a:cs typeface="Times New Roman"/>
              </a:rPr>
              <a:t>I </a:t>
            </a:r>
            <a:r>
              <a:rPr dirty="0" baseline="42397" sz="2850" spc="-44">
                <a:latin typeface="Times New Roman"/>
                <a:cs typeface="Times New Roman"/>
              </a:rPr>
              <a:t>1* </a:t>
            </a:r>
            <a:r>
              <a:rPr dirty="0" sz="3300" spc="110">
                <a:latin typeface="Symbol"/>
                <a:cs typeface="Symbol"/>
              </a:rPr>
              <a:t></a:t>
            </a:r>
            <a:r>
              <a:rPr dirty="0" sz="3300" spc="110">
                <a:latin typeface="Times New Roman"/>
                <a:cs typeface="Times New Roman"/>
              </a:rPr>
              <a:t> </a:t>
            </a:r>
            <a:r>
              <a:rPr dirty="0" sz="3300" spc="-130">
                <a:latin typeface="Times New Roman"/>
                <a:cs typeface="Times New Roman"/>
              </a:rPr>
              <a:t>3</a:t>
            </a:r>
            <a:r>
              <a:rPr dirty="0" sz="3300" spc="-130" i="1">
                <a:latin typeface="Times New Roman"/>
                <a:cs typeface="Times New Roman"/>
              </a:rPr>
              <a:t>V </a:t>
            </a:r>
            <a:r>
              <a:rPr dirty="0" baseline="42397" sz="2850" spc="89">
                <a:latin typeface="Times New Roman"/>
                <a:cs typeface="Times New Roman"/>
              </a:rPr>
              <a:t>2</a:t>
            </a:r>
            <a:r>
              <a:rPr dirty="0" baseline="42397" sz="2850" spc="-367">
                <a:latin typeface="Times New Roman"/>
                <a:cs typeface="Times New Roman"/>
              </a:rPr>
              <a:t> </a:t>
            </a:r>
            <a:r>
              <a:rPr dirty="0" sz="3300" spc="65" i="1">
                <a:latin typeface="Times New Roman"/>
                <a:cs typeface="Times New Roman"/>
              </a:rPr>
              <a:t>I</a:t>
            </a:r>
            <a:endParaRPr sz="3300">
              <a:latin typeface="Times New Roman"/>
              <a:cs typeface="Times New Roman"/>
            </a:endParaRPr>
          </a:p>
          <a:p>
            <a:pPr marL="308610">
              <a:lnSpc>
                <a:spcPts val="1425"/>
              </a:lnSpc>
              <a:tabLst>
                <a:tab pos="638810" algn="l"/>
                <a:tab pos="1506855" algn="l"/>
                <a:tab pos="1825625" algn="l"/>
                <a:tab pos="2694305" algn="l"/>
                <a:tab pos="3006090" algn="l"/>
                <a:tab pos="4104640" algn="l"/>
                <a:tab pos="4572635" algn="l"/>
                <a:tab pos="5777865" algn="l"/>
                <a:tab pos="6203315" algn="l"/>
                <a:tab pos="7366634" algn="l"/>
                <a:tab pos="7837805" algn="l"/>
              </a:tabLst>
            </a:pPr>
            <a:r>
              <a:rPr dirty="0" sz="1900" spc="60" i="1">
                <a:latin typeface="Times New Roman"/>
                <a:cs typeface="Times New Roman"/>
              </a:rPr>
              <a:t>a	a	b	b	</a:t>
            </a:r>
            <a:r>
              <a:rPr dirty="0" sz="1900" spc="55" i="1">
                <a:latin typeface="Times New Roman"/>
                <a:cs typeface="Times New Roman"/>
              </a:rPr>
              <a:t>c	c	</a:t>
            </a:r>
            <a:r>
              <a:rPr dirty="0" sz="1900" spc="60" i="1">
                <a:latin typeface="Times New Roman"/>
                <a:cs typeface="Times New Roman"/>
              </a:rPr>
              <a:t>a	a	a	a	a	a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752411"/>
            <a:ext cx="2747010" cy="6203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>
                <a:solidFill>
                  <a:srgbClr val="330066"/>
                </a:solidFill>
              </a:rPr>
              <a:t>Bib</a:t>
            </a:r>
            <a:r>
              <a:rPr dirty="0" sz="3900" spc="-15">
                <a:solidFill>
                  <a:srgbClr val="330066"/>
                </a:solidFill>
              </a:rPr>
              <a:t>l</a:t>
            </a:r>
            <a:r>
              <a:rPr dirty="0" sz="3900">
                <a:solidFill>
                  <a:srgbClr val="330066"/>
                </a:solidFill>
              </a:rPr>
              <a:t>io</a:t>
            </a:r>
            <a:r>
              <a:rPr dirty="0" sz="3900" spc="-20">
                <a:solidFill>
                  <a:srgbClr val="330066"/>
                </a:solidFill>
              </a:rPr>
              <a:t>g</a:t>
            </a:r>
            <a:r>
              <a:rPr dirty="0" sz="3900">
                <a:solidFill>
                  <a:srgbClr val="330066"/>
                </a:solidFill>
              </a:rPr>
              <a:t>raf</a:t>
            </a:r>
            <a:r>
              <a:rPr dirty="0" sz="3900" spc="-15">
                <a:solidFill>
                  <a:srgbClr val="330066"/>
                </a:solidFill>
              </a:rPr>
              <a:t>í</a:t>
            </a:r>
            <a:r>
              <a:rPr dirty="0" sz="3900">
                <a:solidFill>
                  <a:srgbClr val="330066"/>
                </a:solidFill>
              </a:rPr>
              <a:t>a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307340" y="1706816"/>
            <a:ext cx="8201025" cy="449580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452120" marR="358140" indent="-452120">
              <a:lnSpc>
                <a:spcPct val="90000"/>
              </a:lnSpc>
              <a:spcBef>
                <a:spcPts val="400"/>
              </a:spcBef>
              <a:buAutoNum type="arabicPlain"/>
              <a:tabLst>
                <a:tab pos="452120" algn="l"/>
              </a:tabLst>
            </a:pPr>
            <a:r>
              <a:rPr dirty="0" sz="2500">
                <a:latin typeface="Arial"/>
                <a:cs typeface="Arial"/>
              </a:rPr>
              <a:t>John J. Grainger, </a:t>
            </a:r>
            <a:r>
              <a:rPr dirty="0" sz="2500" spc="5">
                <a:latin typeface="Arial"/>
                <a:cs typeface="Arial"/>
              </a:rPr>
              <a:t>William </a:t>
            </a:r>
            <a:r>
              <a:rPr dirty="0" sz="2500">
                <a:latin typeface="Arial"/>
                <a:cs typeface="Arial"/>
              </a:rPr>
              <a:t>D. Stevenson Jr.,</a:t>
            </a:r>
            <a:r>
              <a:rPr dirty="0" sz="2500" spc="-110">
                <a:latin typeface="Arial"/>
                <a:cs typeface="Arial"/>
              </a:rPr>
              <a:t> </a:t>
            </a:r>
            <a:r>
              <a:rPr dirty="0" sz="2500" b="1" i="1">
                <a:latin typeface="Arial"/>
                <a:cs typeface="Arial"/>
              </a:rPr>
              <a:t>Análisis  </a:t>
            </a:r>
            <a:r>
              <a:rPr dirty="0" sz="2500" spc="-10" b="1" i="1">
                <a:latin typeface="Arial"/>
                <a:cs typeface="Arial"/>
              </a:rPr>
              <a:t>de </a:t>
            </a:r>
            <a:r>
              <a:rPr dirty="0" sz="2500" b="1" i="1">
                <a:latin typeface="Arial"/>
                <a:cs typeface="Arial"/>
              </a:rPr>
              <a:t>Sistemas </a:t>
            </a:r>
            <a:r>
              <a:rPr dirty="0" sz="2500" spc="-10" b="1" i="1">
                <a:latin typeface="Arial"/>
                <a:cs typeface="Arial"/>
              </a:rPr>
              <a:t>de </a:t>
            </a:r>
            <a:r>
              <a:rPr dirty="0" sz="2500" b="1" i="1">
                <a:latin typeface="Arial"/>
                <a:cs typeface="Arial"/>
              </a:rPr>
              <a:t>Potencia</a:t>
            </a:r>
            <a:r>
              <a:rPr dirty="0" sz="2500">
                <a:latin typeface="Arial"/>
                <a:cs typeface="Arial"/>
              </a:rPr>
              <a:t>, McGraw-Hill, </a:t>
            </a:r>
            <a:r>
              <a:rPr dirty="0" sz="2500" spc="-5">
                <a:latin typeface="Arial"/>
                <a:cs typeface="Arial"/>
              </a:rPr>
              <a:t>México,  </a:t>
            </a:r>
            <a:r>
              <a:rPr dirty="0" sz="2500" spc="5">
                <a:latin typeface="Arial"/>
                <a:cs typeface="Arial"/>
              </a:rPr>
              <a:t>1996.</a:t>
            </a:r>
            <a:endParaRPr sz="2500">
              <a:latin typeface="Arial"/>
              <a:cs typeface="Arial"/>
            </a:endParaRPr>
          </a:p>
          <a:p>
            <a:pPr marL="452120" marR="465455" indent="-452120">
              <a:lnSpc>
                <a:spcPts val="2700"/>
              </a:lnSpc>
              <a:spcBef>
                <a:spcPts val="645"/>
              </a:spcBef>
              <a:buAutoNum type="arabicPlain"/>
              <a:tabLst>
                <a:tab pos="452120" algn="l"/>
              </a:tabLst>
            </a:pPr>
            <a:r>
              <a:rPr dirty="0" sz="2500">
                <a:latin typeface="Arial"/>
                <a:cs typeface="Arial"/>
              </a:rPr>
              <a:t>A. Gómez </a:t>
            </a:r>
            <a:r>
              <a:rPr dirty="0" sz="2500" spc="-5">
                <a:latin typeface="Arial"/>
                <a:cs typeface="Arial"/>
              </a:rPr>
              <a:t>Expósito </a:t>
            </a:r>
            <a:r>
              <a:rPr dirty="0" sz="2500">
                <a:latin typeface="Arial"/>
                <a:cs typeface="Arial"/>
              </a:rPr>
              <a:t>et.al., </a:t>
            </a:r>
            <a:r>
              <a:rPr dirty="0" sz="2500" b="1" i="1">
                <a:latin typeface="Arial"/>
                <a:cs typeface="Arial"/>
              </a:rPr>
              <a:t>Análisis y Operación</a:t>
            </a:r>
            <a:r>
              <a:rPr dirty="0" sz="2500" spc="-40" b="1" i="1">
                <a:latin typeface="Arial"/>
                <a:cs typeface="Arial"/>
              </a:rPr>
              <a:t> </a:t>
            </a:r>
            <a:r>
              <a:rPr dirty="0" sz="2500" b="1" i="1">
                <a:latin typeface="Arial"/>
                <a:cs typeface="Arial"/>
              </a:rPr>
              <a:t>de  </a:t>
            </a:r>
            <a:r>
              <a:rPr dirty="0" sz="2500" b="1" i="1">
                <a:latin typeface="Arial"/>
                <a:cs typeface="Arial"/>
              </a:rPr>
              <a:t>Sistemas </a:t>
            </a:r>
            <a:r>
              <a:rPr dirty="0" sz="2500" spc="-10" b="1" i="1">
                <a:latin typeface="Arial"/>
                <a:cs typeface="Arial"/>
              </a:rPr>
              <a:t>de </a:t>
            </a:r>
            <a:r>
              <a:rPr dirty="0" sz="2500" spc="-5" b="1" i="1">
                <a:latin typeface="Arial"/>
                <a:cs typeface="Arial"/>
              </a:rPr>
              <a:t>Energía </a:t>
            </a:r>
            <a:r>
              <a:rPr dirty="0" sz="2500" spc="5" b="1" i="1">
                <a:latin typeface="Arial"/>
                <a:cs typeface="Arial"/>
              </a:rPr>
              <a:t>Eléctrica</a:t>
            </a:r>
            <a:r>
              <a:rPr dirty="0" sz="2500" spc="5">
                <a:latin typeface="Arial"/>
                <a:cs typeface="Arial"/>
              </a:rPr>
              <a:t>, </a:t>
            </a:r>
            <a:r>
              <a:rPr dirty="0" sz="2500">
                <a:latin typeface="Arial"/>
                <a:cs typeface="Arial"/>
              </a:rPr>
              <a:t>McGraw-Hill,  España,</a:t>
            </a:r>
            <a:r>
              <a:rPr dirty="0" sz="2500" spc="-80">
                <a:latin typeface="Arial"/>
                <a:cs typeface="Arial"/>
              </a:rPr>
              <a:t> </a:t>
            </a:r>
            <a:r>
              <a:rPr dirty="0" sz="2500" spc="5">
                <a:latin typeface="Arial"/>
                <a:cs typeface="Arial"/>
              </a:rPr>
              <a:t>2002.</a:t>
            </a:r>
            <a:endParaRPr sz="2500">
              <a:latin typeface="Arial"/>
              <a:cs typeface="Arial"/>
            </a:endParaRPr>
          </a:p>
          <a:p>
            <a:pPr marL="471170" marR="5080" indent="-471170">
              <a:lnSpc>
                <a:spcPct val="90100"/>
              </a:lnSpc>
              <a:spcBef>
                <a:spcPts val="570"/>
              </a:spcBef>
              <a:buAutoNum type="arabicPlain"/>
              <a:tabLst>
                <a:tab pos="471170" algn="l"/>
              </a:tabLst>
            </a:pPr>
            <a:r>
              <a:rPr dirty="0" sz="2600">
                <a:latin typeface="Arial"/>
                <a:cs typeface="Arial"/>
              </a:rPr>
              <a:t>J. L. </a:t>
            </a:r>
            <a:r>
              <a:rPr dirty="0" sz="2600" spc="-5">
                <a:latin typeface="Arial"/>
                <a:cs typeface="Arial"/>
              </a:rPr>
              <a:t>Blackburn, </a:t>
            </a:r>
            <a:r>
              <a:rPr dirty="0" sz="2600" spc="-5" b="1" i="1">
                <a:latin typeface="Arial"/>
                <a:cs typeface="Arial"/>
              </a:rPr>
              <a:t>Symmetrical Components </a:t>
            </a:r>
            <a:r>
              <a:rPr dirty="0" sz="2600" spc="-10" b="1" i="1">
                <a:latin typeface="Arial"/>
                <a:cs typeface="Arial"/>
              </a:rPr>
              <a:t>for  </a:t>
            </a:r>
            <a:r>
              <a:rPr dirty="0" sz="2600" spc="-5" b="1" i="1">
                <a:latin typeface="Arial"/>
                <a:cs typeface="Arial"/>
              </a:rPr>
              <a:t>Power Systems Engineering</a:t>
            </a:r>
            <a:r>
              <a:rPr dirty="0" sz="2600" spc="-5">
                <a:latin typeface="Arial"/>
                <a:cs typeface="Arial"/>
              </a:rPr>
              <a:t>, Marcel Dekker, </a:t>
            </a:r>
            <a:r>
              <a:rPr dirty="0" sz="2600">
                <a:latin typeface="Arial"/>
                <a:cs typeface="Arial"/>
              </a:rPr>
              <a:t>New  </a:t>
            </a:r>
            <a:r>
              <a:rPr dirty="0" sz="2600" spc="-15">
                <a:latin typeface="Arial"/>
                <a:cs typeface="Arial"/>
              </a:rPr>
              <a:t>York,</a:t>
            </a:r>
            <a:r>
              <a:rPr dirty="0" sz="2600" spc="45">
                <a:latin typeface="Arial"/>
                <a:cs typeface="Arial"/>
              </a:rPr>
              <a:t> </a:t>
            </a:r>
            <a:r>
              <a:rPr dirty="0" sz="2600" spc="-10">
                <a:latin typeface="Arial"/>
                <a:cs typeface="Arial"/>
              </a:rPr>
              <a:t>1993.</a:t>
            </a:r>
            <a:endParaRPr sz="2600">
              <a:latin typeface="Arial"/>
              <a:cs typeface="Arial"/>
            </a:endParaRPr>
          </a:p>
          <a:p>
            <a:pPr marL="471170" marR="138430" indent="-471170">
              <a:lnSpc>
                <a:spcPct val="90100"/>
              </a:lnSpc>
              <a:spcBef>
                <a:spcPts val="610"/>
              </a:spcBef>
              <a:buAutoNum type="arabicPlain"/>
              <a:tabLst>
                <a:tab pos="471170" algn="l"/>
              </a:tabLst>
            </a:pPr>
            <a:r>
              <a:rPr dirty="0" sz="2600">
                <a:latin typeface="Arial"/>
                <a:cs typeface="Arial"/>
              </a:rPr>
              <a:t>Westinghouse </a:t>
            </a:r>
            <a:r>
              <a:rPr dirty="0" sz="2600" spc="-5">
                <a:latin typeface="Arial"/>
                <a:cs typeface="Arial"/>
              </a:rPr>
              <a:t>Electric Corporation, </a:t>
            </a:r>
            <a:r>
              <a:rPr dirty="0" sz="2600" spc="-5" b="1" i="1">
                <a:latin typeface="Arial"/>
                <a:cs typeface="Arial"/>
              </a:rPr>
              <a:t>Electrical  </a:t>
            </a:r>
            <a:r>
              <a:rPr dirty="0" sz="2600" spc="-5" b="1" i="1">
                <a:latin typeface="Arial"/>
                <a:cs typeface="Arial"/>
              </a:rPr>
              <a:t>Transmission </a:t>
            </a:r>
            <a:r>
              <a:rPr dirty="0" sz="2600" spc="-10" b="1" i="1">
                <a:latin typeface="Arial"/>
                <a:cs typeface="Arial"/>
              </a:rPr>
              <a:t>and </a:t>
            </a:r>
            <a:r>
              <a:rPr dirty="0" sz="2600" spc="-5" b="1" i="1">
                <a:latin typeface="Arial"/>
                <a:cs typeface="Arial"/>
              </a:rPr>
              <a:t>Distribution Reference Book</a:t>
            </a:r>
            <a:r>
              <a:rPr dirty="0" sz="2600" spc="-5">
                <a:latin typeface="Arial"/>
                <a:cs typeface="Arial"/>
              </a:rPr>
              <a:t>,  4th ed.,</a:t>
            </a:r>
            <a:r>
              <a:rPr dirty="0" sz="2600" spc="10">
                <a:latin typeface="Arial"/>
                <a:cs typeface="Arial"/>
              </a:rPr>
              <a:t> </a:t>
            </a:r>
            <a:r>
              <a:rPr dirty="0" sz="2600" spc="-10">
                <a:latin typeface="Arial"/>
                <a:cs typeface="Arial"/>
              </a:rPr>
              <a:t>1964.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Eduardo</dc:creator>
  <dc:title>PowerPoint Presentation</dc:title>
  <dcterms:created xsi:type="dcterms:W3CDTF">2020-06-24T18:54:48Z</dcterms:created>
  <dcterms:modified xsi:type="dcterms:W3CDTF">2020-06-24T18:54:48Z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2012-04-14T00:00:00Z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2020-06-24T00:00:00Z</vt:filetime>
  </property>
</Properties>
</file>